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1"/>
  </p:sldMasterIdLst>
  <p:notesMasterIdLst>
    <p:notesMasterId r:id="rId24"/>
  </p:notesMasterIdLst>
  <p:handoutMasterIdLst>
    <p:handoutMasterId r:id="rId25"/>
  </p:handoutMasterIdLst>
  <p:sldIdLst>
    <p:sldId id="487" r:id="rId2"/>
    <p:sldId id="544" r:id="rId3"/>
    <p:sldId id="545" r:id="rId4"/>
    <p:sldId id="546" r:id="rId5"/>
    <p:sldId id="510" r:id="rId6"/>
    <p:sldId id="512" r:id="rId7"/>
    <p:sldId id="511" r:id="rId8"/>
    <p:sldId id="509" r:id="rId9"/>
    <p:sldId id="530" r:id="rId10"/>
    <p:sldId id="523" r:id="rId11"/>
    <p:sldId id="531" r:id="rId12"/>
    <p:sldId id="508" r:id="rId13"/>
    <p:sldId id="518" r:id="rId14"/>
    <p:sldId id="517" r:id="rId15"/>
    <p:sldId id="524" r:id="rId16"/>
    <p:sldId id="525" r:id="rId17"/>
    <p:sldId id="537" r:id="rId18"/>
    <p:sldId id="538" r:id="rId19"/>
    <p:sldId id="539" r:id="rId20"/>
    <p:sldId id="533" r:id="rId21"/>
    <p:sldId id="540" r:id="rId22"/>
    <p:sldId id="529" r:id="rId23"/>
  </p:sldIdLst>
  <p:sldSz cx="9144000" cy="6858000" type="screen4x3"/>
  <p:notesSz cx="7010400" cy="9296400"/>
  <p:custDataLst>
    <p:tags r:id="rId26"/>
  </p:custDataLst>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1">
          <p15:clr>
            <a:srgbClr val="A4A3A4"/>
          </p15:clr>
        </p15:guide>
        <p15:guide id="2" orient="horz" pos="3888" userDrawn="1">
          <p15:clr>
            <a:srgbClr val="A4A3A4"/>
          </p15:clr>
        </p15:guide>
        <p15:guide id="3" orient="horz" pos="775">
          <p15:clr>
            <a:srgbClr val="A4A3A4"/>
          </p15:clr>
        </p15:guide>
        <p15:guide id="4" pos="2880">
          <p15:clr>
            <a:srgbClr val="A4A3A4"/>
          </p15:clr>
        </p15:guide>
        <p15:guide id="5" pos="792" userDrawn="1">
          <p15:clr>
            <a:srgbClr val="A4A3A4"/>
          </p15:clr>
        </p15:guide>
        <p15:guide id="6" pos="532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2E4"/>
    <a:srgbClr val="8EBE3F"/>
    <a:srgbClr val="000000"/>
    <a:srgbClr val="C71C51"/>
    <a:srgbClr val="A346B9"/>
    <a:srgbClr val="EBEBEB"/>
    <a:srgbClr val="D92B85"/>
    <a:srgbClr val="231F1E"/>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3" autoAdjust="0"/>
    <p:restoredTop sz="95923" autoAdjust="0"/>
  </p:normalViewPr>
  <p:slideViewPr>
    <p:cSldViewPr snapToGrid="0">
      <p:cViewPr varScale="1">
        <p:scale>
          <a:sx n="66" d="100"/>
          <a:sy n="66" d="100"/>
        </p:scale>
        <p:origin x="1464" y="32"/>
      </p:cViewPr>
      <p:guideLst>
        <p:guide orient="horz" pos="1201"/>
        <p:guide orient="horz" pos="3888"/>
        <p:guide orient="horz" pos="775"/>
        <p:guide pos="2880"/>
        <p:guide pos="792"/>
        <p:guide pos="5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169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0B65A-0714-46B9-B2AB-937FAEF63950}" type="doc">
      <dgm:prSet loTypeId="urn:microsoft.com/office/officeart/2005/8/layout/gear1" loCatId="process" qsTypeId="urn:microsoft.com/office/officeart/2005/8/quickstyle/simple1" qsCatId="simple" csTypeId="urn:microsoft.com/office/officeart/2005/8/colors/accent1_2" csCatId="accent1" phldr="1"/>
      <dgm:spPr/>
    </dgm:pt>
    <dgm:pt modelId="{C0994A63-C1E2-4449-AEA2-82E6807333E0}">
      <dgm:prSet phldrT="[Text]"/>
      <dgm:spPr>
        <a:solidFill>
          <a:srgbClr val="92D050"/>
        </a:solidFill>
      </dgm:spPr>
      <dgm:t>
        <a:bodyPr/>
        <a:lstStyle/>
        <a:p>
          <a:r>
            <a:rPr lang="en-US" dirty="0" smtClean="0"/>
            <a:t>Dev</a:t>
          </a:r>
          <a:endParaRPr lang="en-US" dirty="0"/>
        </a:p>
      </dgm:t>
    </dgm:pt>
    <dgm:pt modelId="{B16C7357-1463-492D-9F05-251519EA42B1}" type="parTrans" cxnId="{CF72FB84-172A-4725-B67E-438544B80DD8}">
      <dgm:prSet/>
      <dgm:spPr/>
      <dgm:t>
        <a:bodyPr/>
        <a:lstStyle/>
        <a:p>
          <a:endParaRPr lang="en-US"/>
        </a:p>
      </dgm:t>
    </dgm:pt>
    <dgm:pt modelId="{A6DCE620-3AAC-42C8-95F8-9762CEFD5868}" type="sibTrans" cxnId="{CF72FB84-172A-4725-B67E-438544B80DD8}">
      <dgm:prSet/>
      <dgm:spPr>
        <a:solidFill>
          <a:srgbClr val="FF0000"/>
        </a:solidFill>
      </dgm:spPr>
      <dgm:t>
        <a:bodyPr/>
        <a:lstStyle/>
        <a:p>
          <a:endParaRPr lang="en-US"/>
        </a:p>
      </dgm:t>
    </dgm:pt>
    <dgm:pt modelId="{19C0399A-8E64-4F40-9D07-2B38219500E5}">
      <dgm:prSet phldrT="[Text]"/>
      <dgm:spPr>
        <a:solidFill>
          <a:srgbClr val="FFC000"/>
        </a:solidFill>
      </dgm:spPr>
      <dgm:t>
        <a:bodyPr/>
        <a:lstStyle/>
        <a:p>
          <a:r>
            <a:rPr lang="en-US" dirty="0" smtClean="0"/>
            <a:t>Ops</a:t>
          </a:r>
          <a:endParaRPr lang="en-US" dirty="0"/>
        </a:p>
      </dgm:t>
    </dgm:pt>
    <dgm:pt modelId="{0F926AF3-D99E-4AF5-8B2D-61F3FCB04038}" type="parTrans" cxnId="{A80E8F77-FBAF-47D7-BFB5-7E84C554C05C}">
      <dgm:prSet/>
      <dgm:spPr/>
      <dgm:t>
        <a:bodyPr/>
        <a:lstStyle/>
        <a:p>
          <a:endParaRPr lang="en-US"/>
        </a:p>
      </dgm:t>
    </dgm:pt>
    <dgm:pt modelId="{362BFB94-6A18-46A0-951E-B0C7B4499A48}" type="sibTrans" cxnId="{A80E8F77-FBAF-47D7-BFB5-7E84C554C05C}">
      <dgm:prSet/>
      <dgm:spPr>
        <a:solidFill>
          <a:srgbClr val="FF0000"/>
        </a:solidFill>
      </dgm:spPr>
      <dgm:t>
        <a:bodyPr/>
        <a:lstStyle/>
        <a:p>
          <a:endParaRPr lang="en-US"/>
        </a:p>
      </dgm:t>
    </dgm:pt>
    <dgm:pt modelId="{FE422B81-EFB7-498F-AFD9-CCF025869876}">
      <dgm:prSet phldrT="[Text]"/>
      <dgm:spPr>
        <a:solidFill>
          <a:srgbClr val="002060"/>
        </a:solidFill>
      </dgm:spPr>
      <dgm:t>
        <a:bodyPr/>
        <a:lstStyle/>
        <a:p>
          <a:r>
            <a:rPr lang="en-US" dirty="0" smtClean="0"/>
            <a:t>Sec</a:t>
          </a:r>
          <a:endParaRPr lang="en-US" dirty="0"/>
        </a:p>
      </dgm:t>
    </dgm:pt>
    <dgm:pt modelId="{67ED6FFE-0F74-4E84-8116-8F5B506B657E}" type="parTrans" cxnId="{5A951E8C-F657-4AB1-9FF0-3EBB5C387364}">
      <dgm:prSet/>
      <dgm:spPr/>
      <dgm:t>
        <a:bodyPr/>
        <a:lstStyle/>
        <a:p>
          <a:endParaRPr lang="en-US"/>
        </a:p>
      </dgm:t>
    </dgm:pt>
    <dgm:pt modelId="{0E3E268D-3C12-43DA-A0E5-F1BEBD9E2741}" type="sibTrans" cxnId="{5A951E8C-F657-4AB1-9FF0-3EBB5C387364}">
      <dgm:prSet/>
      <dgm:spPr>
        <a:solidFill>
          <a:srgbClr val="FF0000"/>
        </a:solidFill>
      </dgm:spPr>
      <dgm:t>
        <a:bodyPr/>
        <a:lstStyle/>
        <a:p>
          <a:endParaRPr lang="en-US"/>
        </a:p>
      </dgm:t>
    </dgm:pt>
    <dgm:pt modelId="{C5307D8A-2C85-4DFA-93CE-CBA38101C2B8}" type="pres">
      <dgm:prSet presAssocID="{6C10B65A-0714-46B9-B2AB-937FAEF63950}" presName="composite" presStyleCnt="0">
        <dgm:presLayoutVars>
          <dgm:chMax val="3"/>
          <dgm:animLvl val="lvl"/>
          <dgm:resizeHandles val="exact"/>
        </dgm:presLayoutVars>
      </dgm:prSet>
      <dgm:spPr/>
    </dgm:pt>
    <dgm:pt modelId="{13ADA294-57B9-4F2D-AE5E-2AD472B3CEF7}" type="pres">
      <dgm:prSet presAssocID="{C0994A63-C1E2-4449-AEA2-82E6807333E0}" presName="gear1" presStyleLbl="node1" presStyleIdx="0" presStyleCnt="3">
        <dgm:presLayoutVars>
          <dgm:chMax val="1"/>
          <dgm:bulletEnabled val="1"/>
        </dgm:presLayoutVars>
      </dgm:prSet>
      <dgm:spPr/>
      <dgm:t>
        <a:bodyPr/>
        <a:lstStyle/>
        <a:p>
          <a:endParaRPr lang="en-US"/>
        </a:p>
      </dgm:t>
    </dgm:pt>
    <dgm:pt modelId="{5670F0FC-4ACC-4B47-8366-97F84524422E}" type="pres">
      <dgm:prSet presAssocID="{C0994A63-C1E2-4449-AEA2-82E6807333E0}" presName="gear1srcNode" presStyleLbl="node1" presStyleIdx="0" presStyleCnt="3"/>
      <dgm:spPr/>
      <dgm:t>
        <a:bodyPr/>
        <a:lstStyle/>
        <a:p>
          <a:endParaRPr lang="en-US"/>
        </a:p>
      </dgm:t>
    </dgm:pt>
    <dgm:pt modelId="{0D1ECFED-DCD4-40AD-B9F2-9EA7512B6623}" type="pres">
      <dgm:prSet presAssocID="{C0994A63-C1E2-4449-AEA2-82E6807333E0}" presName="gear1dstNode" presStyleLbl="node1" presStyleIdx="0" presStyleCnt="3"/>
      <dgm:spPr/>
      <dgm:t>
        <a:bodyPr/>
        <a:lstStyle/>
        <a:p>
          <a:endParaRPr lang="en-US"/>
        </a:p>
      </dgm:t>
    </dgm:pt>
    <dgm:pt modelId="{3591F935-B970-4C63-8F37-1EB7CEB00F1F}" type="pres">
      <dgm:prSet presAssocID="{19C0399A-8E64-4F40-9D07-2B38219500E5}" presName="gear2" presStyleLbl="node1" presStyleIdx="1" presStyleCnt="3">
        <dgm:presLayoutVars>
          <dgm:chMax val="1"/>
          <dgm:bulletEnabled val="1"/>
        </dgm:presLayoutVars>
      </dgm:prSet>
      <dgm:spPr/>
      <dgm:t>
        <a:bodyPr/>
        <a:lstStyle/>
        <a:p>
          <a:endParaRPr lang="en-US"/>
        </a:p>
      </dgm:t>
    </dgm:pt>
    <dgm:pt modelId="{28D038FF-AF94-4A41-851B-11906E5E66FE}" type="pres">
      <dgm:prSet presAssocID="{19C0399A-8E64-4F40-9D07-2B38219500E5}" presName="gear2srcNode" presStyleLbl="node1" presStyleIdx="1" presStyleCnt="3"/>
      <dgm:spPr/>
      <dgm:t>
        <a:bodyPr/>
        <a:lstStyle/>
        <a:p>
          <a:endParaRPr lang="en-US"/>
        </a:p>
      </dgm:t>
    </dgm:pt>
    <dgm:pt modelId="{82859221-8D76-4539-ADAC-077A62DE3484}" type="pres">
      <dgm:prSet presAssocID="{19C0399A-8E64-4F40-9D07-2B38219500E5}" presName="gear2dstNode" presStyleLbl="node1" presStyleIdx="1" presStyleCnt="3"/>
      <dgm:spPr/>
      <dgm:t>
        <a:bodyPr/>
        <a:lstStyle/>
        <a:p>
          <a:endParaRPr lang="en-US"/>
        </a:p>
      </dgm:t>
    </dgm:pt>
    <dgm:pt modelId="{486CDE0E-69F4-417F-A5B9-CF6E35FF36B2}" type="pres">
      <dgm:prSet presAssocID="{FE422B81-EFB7-498F-AFD9-CCF025869876}" presName="gear3" presStyleLbl="node1" presStyleIdx="2" presStyleCnt="3"/>
      <dgm:spPr/>
      <dgm:t>
        <a:bodyPr/>
        <a:lstStyle/>
        <a:p>
          <a:endParaRPr lang="en-US"/>
        </a:p>
      </dgm:t>
    </dgm:pt>
    <dgm:pt modelId="{1FEBABE3-FF5A-4840-AAED-D3E1DB5F2A64}" type="pres">
      <dgm:prSet presAssocID="{FE422B81-EFB7-498F-AFD9-CCF025869876}" presName="gear3tx" presStyleLbl="node1" presStyleIdx="2" presStyleCnt="3">
        <dgm:presLayoutVars>
          <dgm:chMax val="1"/>
          <dgm:bulletEnabled val="1"/>
        </dgm:presLayoutVars>
      </dgm:prSet>
      <dgm:spPr/>
      <dgm:t>
        <a:bodyPr/>
        <a:lstStyle/>
        <a:p>
          <a:endParaRPr lang="en-US"/>
        </a:p>
      </dgm:t>
    </dgm:pt>
    <dgm:pt modelId="{3CF118B1-9F81-4365-AB84-1563BACFE943}" type="pres">
      <dgm:prSet presAssocID="{FE422B81-EFB7-498F-AFD9-CCF025869876}" presName="gear3srcNode" presStyleLbl="node1" presStyleIdx="2" presStyleCnt="3"/>
      <dgm:spPr/>
      <dgm:t>
        <a:bodyPr/>
        <a:lstStyle/>
        <a:p>
          <a:endParaRPr lang="en-US"/>
        </a:p>
      </dgm:t>
    </dgm:pt>
    <dgm:pt modelId="{6CC60FE9-2DF6-438C-9158-C94F8AA1F893}" type="pres">
      <dgm:prSet presAssocID="{FE422B81-EFB7-498F-AFD9-CCF025869876}" presName="gear3dstNode" presStyleLbl="node1" presStyleIdx="2" presStyleCnt="3"/>
      <dgm:spPr/>
      <dgm:t>
        <a:bodyPr/>
        <a:lstStyle/>
        <a:p>
          <a:endParaRPr lang="en-US"/>
        </a:p>
      </dgm:t>
    </dgm:pt>
    <dgm:pt modelId="{8DEC4458-53D8-4F68-BD5A-FA1A27A8CFB8}" type="pres">
      <dgm:prSet presAssocID="{A6DCE620-3AAC-42C8-95F8-9762CEFD5868}" presName="connector1" presStyleLbl="sibTrans2D1" presStyleIdx="0" presStyleCnt="3"/>
      <dgm:spPr/>
      <dgm:t>
        <a:bodyPr/>
        <a:lstStyle/>
        <a:p>
          <a:endParaRPr lang="en-US"/>
        </a:p>
      </dgm:t>
    </dgm:pt>
    <dgm:pt modelId="{6FA46832-5FBA-4A95-BAA3-74F9C112B34E}" type="pres">
      <dgm:prSet presAssocID="{362BFB94-6A18-46A0-951E-B0C7B4499A48}" presName="connector2" presStyleLbl="sibTrans2D1" presStyleIdx="1" presStyleCnt="3"/>
      <dgm:spPr/>
      <dgm:t>
        <a:bodyPr/>
        <a:lstStyle/>
        <a:p>
          <a:endParaRPr lang="en-US"/>
        </a:p>
      </dgm:t>
    </dgm:pt>
    <dgm:pt modelId="{4C5F968A-E5E1-4421-84CD-C9DBC481E0A1}" type="pres">
      <dgm:prSet presAssocID="{0E3E268D-3C12-43DA-A0E5-F1BEBD9E2741}" presName="connector3" presStyleLbl="sibTrans2D1" presStyleIdx="2" presStyleCnt="3"/>
      <dgm:spPr/>
      <dgm:t>
        <a:bodyPr/>
        <a:lstStyle/>
        <a:p>
          <a:endParaRPr lang="en-US"/>
        </a:p>
      </dgm:t>
    </dgm:pt>
  </dgm:ptLst>
  <dgm:cxnLst>
    <dgm:cxn modelId="{B6F1DCED-D924-4DB9-9634-4C2FFAA764C3}" type="presOf" srcId="{FE422B81-EFB7-498F-AFD9-CCF025869876}" destId="{1FEBABE3-FF5A-4840-AAED-D3E1DB5F2A64}" srcOrd="1" destOrd="0" presId="urn:microsoft.com/office/officeart/2005/8/layout/gear1"/>
    <dgm:cxn modelId="{54719D1C-217D-4789-9C83-B8171145FCD6}" type="presOf" srcId="{C0994A63-C1E2-4449-AEA2-82E6807333E0}" destId="{13ADA294-57B9-4F2D-AE5E-2AD472B3CEF7}" srcOrd="0" destOrd="0" presId="urn:microsoft.com/office/officeart/2005/8/layout/gear1"/>
    <dgm:cxn modelId="{11D5B225-B401-45B7-882B-AD2BBAFB916D}" type="presOf" srcId="{A6DCE620-3AAC-42C8-95F8-9762CEFD5868}" destId="{8DEC4458-53D8-4F68-BD5A-FA1A27A8CFB8}" srcOrd="0" destOrd="0" presId="urn:microsoft.com/office/officeart/2005/8/layout/gear1"/>
    <dgm:cxn modelId="{5A951E8C-F657-4AB1-9FF0-3EBB5C387364}" srcId="{6C10B65A-0714-46B9-B2AB-937FAEF63950}" destId="{FE422B81-EFB7-498F-AFD9-CCF025869876}" srcOrd="2" destOrd="0" parTransId="{67ED6FFE-0F74-4E84-8116-8F5B506B657E}" sibTransId="{0E3E268D-3C12-43DA-A0E5-F1BEBD9E2741}"/>
    <dgm:cxn modelId="{905526F4-DBA6-474D-8AAC-DB43A8801B13}" type="presOf" srcId="{FE422B81-EFB7-498F-AFD9-CCF025869876}" destId="{6CC60FE9-2DF6-438C-9158-C94F8AA1F893}" srcOrd="3" destOrd="0" presId="urn:microsoft.com/office/officeart/2005/8/layout/gear1"/>
    <dgm:cxn modelId="{778C230B-6F90-4F1E-A1B3-05EAB06D5876}" type="presOf" srcId="{19C0399A-8E64-4F40-9D07-2B38219500E5}" destId="{82859221-8D76-4539-ADAC-077A62DE3484}" srcOrd="2" destOrd="0" presId="urn:microsoft.com/office/officeart/2005/8/layout/gear1"/>
    <dgm:cxn modelId="{39322C84-0E4D-4DF9-8149-46AC865690E4}" type="presOf" srcId="{FE422B81-EFB7-498F-AFD9-CCF025869876}" destId="{3CF118B1-9F81-4365-AB84-1563BACFE943}" srcOrd="2" destOrd="0" presId="urn:microsoft.com/office/officeart/2005/8/layout/gear1"/>
    <dgm:cxn modelId="{3283E84A-13DC-4519-B5C5-F24B2A6EE043}" type="presOf" srcId="{0E3E268D-3C12-43DA-A0E5-F1BEBD9E2741}" destId="{4C5F968A-E5E1-4421-84CD-C9DBC481E0A1}" srcOrd="0" destOrd="0" presId="urn:microsoft.com/office/officeart/2005/8/layout/gear1"/>
    <dgm:cxn modelId="{A80E8F77-FBAF-47D7-BFB5-7E84C554C05C}" srcId="{6C10B65A-0714-46B9-B2AB-937FAEF63950}" destId="{19C0399A-8E64-4F40-9D07-2B38219500E5}" srcOrd="1" destOrd="0" parTransId="{0F926AF3-D99E-4AF5-8B2D-61F3FCB04038}" sibTransId="{362BFB94-6A18-46A0-951E-B0C7B4499A48}"/>
    <dgm:cxn modelId="{AC2C6E63-A3B4-4928-9E4F-D709E8CA8CDD}" type="presOf" srcId="{6C10B65A-0714-46B9-B2AB-937FAEF63950}" destId="{C5307D8A-2C85-4DFA-93CE-CBA38101C2B8}" srcOrd="0" destOrd="0" presId="urn:microsoft.com/office/officeart/2005/8/layout/gear1"/>
    <dgm:cxn modelId="{33E1BD4D-91FE-4839-9CD3-F4D3085F03E9}" type="presOf" srcId="{C0994A63-C1E2-4449-AEA2-82E6807333E0}" destId="{0D1ECFED-DCD4-40AD-B9F2-9EA7512B6623}" srcOrd="2" destOrd="0" presId="urn:microsoft.com/office/officeart/2005/8/layout/gear1"/>
    <dgm:cxn modelId="{55B07C35-350D-441E-944E-CDEEE111DD27}" type="presOf" srcId="{19C0399A-8E64-4F40-9D07-2B38219500E5}" destId="{28D038FF-AF94-4A41-851B-11906E5E66FE}" srcOrd="1" destOrd="0" presId="urn:microsoft.com/office/officeart/2005/8/layout/gear1"/>
    <dgm:cxn modelId="{CF72FB84-172A-4725-B67E-438544B80DD8}" srcId="{6C10B65A-0714-46B9-B2AB-937FAEF63950}" destId="{C0994A63-C1E2-4449-AEA2-82E6807333E0}" srcOrd="0" destOrd="0" parTransId="{B16C7357-1463-492D-9F05-251519EA42B1}" sibTransId="{A6DCE620-3AAC-42C8-95F8-9762CEFD5868}"/>
    <dgm:cxn modelId="{AC6DAE59-F43F-4400-B2E7-332DD811497B}" type="presOf" srcId="{19C0399A-8E64-4F40-9D07-2B38219500E5}" destId="{3591F935-B970-4C63-8F37-1EB7CEB00F1F}" srcOrd="0" destOrd="0" presId="urn:microsoft.com/office/officeart/2005/8/layout/gear1"/>
    <dgm:cxn modelId="{A175BE2F-965A-4533-9AAD-3FB24E78D075}" type="presOf" srcId="{362BFB94-6A18-46A0-951E-B0C7B4499A48}" destId="{6FA46832-5FBA-4A95-BAA3-74F9C112B34E}" srcOrd="0" destOrd="0" presId="urn:microsoft.com/office/officeart/2005/8/layout/gear1"/>
    <dgm:cxn modelId="{07873FF4-0DCF-4B26-A603-CBABA89F9D4D}" type="presOf" srcId="{FE422B81-EFB7-498F-AFD9-CCF025869876}" destId="{486CDE0E-69F4-417F-A5B9-CF6E35FF36B2}" srcOrd="0" destOrd="0" presId="urn:microsoft.com/office/officeart/2005/8/layout/gear1"/>
    <dgm:cxn modelId="{AB36E299-4466-4CF3-9E90-4FEBDE62F408}" type="presOf" srcId="{C0994A63-C1E2-4449-AEA2-82E6807333E0}" destId="{5670F0FC-4ACC-4B47-8366-97F84524422E}" srcOrd="1" destOrd="0" presId="urn:microsoft.com/office/officeart/2005/8/layout/gear1"/>
    <dgm:cxn modelId="{0311800F-7421-4511-826B-9F72B130F066}" type="presParOf" srcId="{C5307D8A-2C85-4DFA-93CE-CBA38101C2B8}" destId="{13ADA294-57B9-4F2D-AE5E-2AD472B3CEF7}" srcOrd="0" destOrd="0" presId="urn:microsoft.com/office/officeart/2005/8/layout/gear1"/>
    <dgm:cxn modelId="{47B1BE35-3537-4755-8832-EF1DBDB58392}" type="presParOf" srcId="{C5307D8A-2C85-4DFA-93CE-CBA38101C2B8}" destId="{5670F0FC-4ACC-4B47-8366-97F84524422E}" srcOrd="1" destOrd="0" presId="urn:microsoft.com/office/officeart/2005/8/layout/gear1"/>
    <dgm:cxn modelId="{0450C05B-9198-432B-B39C-4DC4DED56B38}" type="presParOf" srcId="{C5307D8A-2C85-4DFA-93CE-CBA38101C2B8}" destId="{0D1ECFED-DCD4-40AD-B9F2-9EA7512B6623}" srcOrd="2" destOrd="0" presId="urn:microsoft.com/office/officeart/2005/8/layout/gear1"/>
    <dgm:cxn modelId="{FB3CB98A-39DB-4FD5-91F4-0157F293E9ED}" type="presParOf" srcId="{C5307D8A-2C85-4DFA-93CE-CBA38101C2B8}" destId="{3591F935-B970-4C63-8F37-1EB7CEB00F1F}" srcOrd="3" destOrd="0" presId="urn:microsoft.com/office/officeart/2005/8/layout/gear1"/>
    <dgm:cxn modelId="{237FD1CC-3BCC-46DE-90C6-63686BBC428A}" type="presParOf" srcId="{C5307D8A-2C85-4DFA-93CE-CBA38101C2B8}" destId="{28D038FF-AF94-4A41-851B-11906E5E66FE}" srcOrd="4" destOrd="0" presId="urn:microsoft.com/office/officeart/2005/8/layout/gear1"/>
    <dgm:cxn modelId="{F3E23B5E-615E-450E-9DE8-F4E7E525B626}" type="presParOf" srcId="{C5307D8A-2C85-4DFA-93CE-CBA38101C2B8}" destId="{82859221-8D76-4539-ADAC-077A62DE3484}" srcOrd="5" destOrd="0" presId="urn:microsoft.com/office/officeart/2005/8/layout/gear1"/>
    <dgm:cxn modelId="{70C0BD41-C26D-4EA7-BEA3-3E3E7F09712B}" type="presParOf" srcId="{C5307D8A-2C85-4DFA-93CE-CBA38101C2B8}" destId="{486CDE0E-69F4-417F-A5B9-CF6E35FF36B2}" srcOrd="6" destOrd="0" presId="urn:microsoft.com/office/officeart/2005/8/layout/gear1"/>
    <dgm:cxn modelId="{EDDA8E76-57E4-440B-BD79-2E8C8D4FDA8F}" type="presParOf" srcId="{C5307D8A-2C85-4DFA-93CE-CBA38101C2B8}" destId="{1FEBABE3-FF5A-4840-AAED-D3E1DB5F2A64}" srcOrd="7" destOrd="0" presId="urn:microsoft.com/office/officeart/2005/8/layout/gear1"/>
    <dgm:cxn modelId="{D317764F-642C-4976-B2CD-8FF055D6FD94}" type="presParOf" srcId="{C5307D8A-2C85-4DFA-93CE-CBA38101C2B8}" destId="{3CF118B1-9F81-4365-AB84-1563BACFE943}" srcOrd="8" destOrd="0" presId="urn:microsoft.com/office/officeart/2005/8/layout/gear1"/>
    <dgm:cxn modelId="{4A9AD233-A296-4DF2-A42B-2D0C1D221141}" type="presParOf" srcId="{C5307D8A-2C85-4DFA-93CE-CBA38101C2B8}" destId="{6CC60FE9-2DF6-438C-9158-C94F8AA1F893}" srcOrd="9" destOrd="0" presId="urn:microsoft.com/office/officeart/2005/8/layout/gear1"/>
    <dgm:cxn modelId="{1387B92C-C30D-4DD1-A070-C5FB1FA70579}" type="presParOf" srcId="{C5307D8A-2C85-4DFA-93CE-CBA38101C2B8}" destId="{8DEC4458-53D8-4F68-BD5A-FA1A27A8CFB8}" srcOrd="10" destOrd="0" presId="urn:microsoft.com/office/officeart/2005/8/layout/gear1"/>
    <dgm:cxn modelId="{1E269C0F-7AB6-4E21-BFD6-7183CDA46D9D}" type="presParOf" srcId="{C5307D8A-2C85-4DFA-93CE-CBA38101C2B8}" destId="{6FA46832-5FBA-4A95-BAA3-74F9C112B34E}" srcOrd="11" destOrd="0" presId="urn:microsoft.com/office/officeart/2005/8/layout/gear1"/>
    <dgm:cxn modelId="{41B4E12F-47CC-43ED-900D-D44EF71AFE76}" type="presParOf" srcId="{C5307D8A-2C85-4DFA-93CE-CBA38101C2B8}" destId="{4C5F968A-E5E1-4421-84CD-C9DBC481E0A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9055D-5AF7-41DA-997E-F75C1ED44C3D}" type="doc">
      <dgm:prSet loTypeId="urn:microsoft.com/office/officeart/2005/8/layout/chevron1" loCatId="process" qsTypeId="urn:microsoft.com/office/officeart/2005/8/quickstyle/simple1" qsCatId="simple" csTypeId="urn:microsoft.com/office/officeart/2005/8/colors/accent2_2" csCatId="accent2" phldr="1"/>
      <dgm:spPr/>
    </dgm:pt>
    <dgm:pt modelId="{BD914C53-A522-49B2-9AA4-2BA03DD34DD4}">
      <dgm:prSet phldrT="[Text]" custT="1"/>
      <dgm:spPr/>
      <dgm:t>
        <a:bodyPr/>
        <a:lstStyle/>
        <a:p>
          <a:r>
            <a:rPr lang="en-US" sz="1100" b="1" dirty="0" smtClean="0"/>
            <a:t>Code</a:t>
          </a:r>
          <a:endParaRPr lang="en-US" sz="1100" b="1" dirty="0"/>
        </a:p>
      </dgm:t>
    </dgm:pt>
    <dgm:pt modelId="{CD4C0EAF-818B-4218-87E6-AEF9A8505E11}" type="parTrans" cxnId="{F203A22A-7908-4EE3-9C39-DE7982114171}">
      <dgm:prSet/>
      <dgm:spPr/>
      <dgm:t>
        <a:bodyPr/>
        <a:lstStyle/>
        <a:p>
          <a:endParaRPr lang="en-US" sz="1200" b="1"/>
        </a:p>
      </dgm:t>
    </dgm:pt>
    <dgm:pt modelId="{DBCA76E6-2E55-44D5-B623-5272D3D2A348}" type="sibTrans" cxnId="{F203A22A-7908-4EE3-9C39-DE7982114171}">
      <dgm:prSet/>
      <dgm:spPr/>
      <dgm:t>
        <a:bodyPr/>
        <a:lstStyle/>
        <a:p>
          <a:endParaRPr lang="en-US" sz="1200" b="1"/>
        </a:p>
      </dgm:t>
    </dgm:pt>
    <dgm:pt modelId="{EBE40EE6-9978-46C7-9C8A-04934323CADA}">
      <dgm:prSet phldrT="[Text]" custT="1"/>
      <dgm:spPr/>
      <dgm:t>
        <a:bodyPr/>
        <a:lstStyle/>
        <a:p>
          <a:r>
            <a:rPr lang="en-US" sz="1100" b="1" dirty="0" smtClean="0"/>
            <a:t>Commit</a:t>
          </a:r>
          <a:endParaRPr lang="en-US" sz="1100" b="1" dirty="0"/>
        </a:p>
      </dgm:t>
    </dgm:pt>
    <dgm:pt modelId="{06F517C7-50E2-47D2-ADFC-3F81FF3363D0}" type="parTrans" cxnId="{3C64C698-8B92-4537-8832-51A39D50E1A4}">
      <dgm:prSet/>
      <dgm:spPr/>
      <dgm:t>
        <a:bodyPr/>
        <a:lstStyle/>
        <a:p>
          <a:endParaRPr lang="en-US"/>
        </a:p>
      </dgm:t>
    </dgm:pt>
    <dgm:pt modelId="{75B2C93B-1E4A-41D4-9033-A1707E065A34}" type="sibTrans" cxnId="{3C64C698-8B92-4537-8832-51A39D50E1A4}">
      <dgm:prSet/>
      <dgm:spPr/>
      <dgm:t>
        <a:bodyPr/>
        <a:lstStyle/>
        <a:p>
          <a:endParaRPr lang="en-US"/>
        </a:p>
      </dgm:t>
    </dgm:pt>
    <dgm:pt modelId="{9AC15D23-3734-4C0F-A590-42C42F0116B4}">
      <dgm:prSet phldrT="[Text]" custT="1"/>
      <dgm:spPr/>
      <dgm:t>
        <a:bodyPr/>
        <a:lstStyle/>
        <a:p>
          <a:r>
            <a:rPr lang="en-US" sz="1100" b="1" dirty="0" smtClean="0"/>
            <a:t>Build</a:t>
          </a:r>
          <a:endParaRPr lang="en-US" sz="1100" b="1" dirty="0"/>
        </a:p>
      </dgm:t>
    </dgm:pt>
    <dgm:pt modelId="{E40FDC07-9937-4D2D-9310-44AB4C76B784}" type="parTrans" cxnId="{D45E2B60-5DE1-4161-A96C-3441F3900B87}">
      <dgm:prSet/>
      <dgm:spPr/>
      <dgm:t>
        <a:bodyPr/>
        <a:lstStyle/>
        <a:p>
          <a:endParaRPr lang="en-US"/>
        </a:p>
      </dgm:t>
    </dgm:pt>
    <dgm:pt modelId="{C9BC7CD1-0F92-4C9E-A679-FADF3EA8C0CA}" type="sibTrans" cxnId="{D45E2B60-5DE1-4161-A96C-3441F3900B87}">
      <dgm:prSet/>
      <dgm:spPr/>
      <dgm:t>
        <a:bodyPr/>
        <a:lstStyle/>
        <a:p>
          <a:endParaRPr lang="en-US"/>
        </a:p>
      </dgm:t>
    </dgm:pt>
    <dgm:pt modelId="{9FFF9E24-B078-46FA-8EA4-D0B61BE9AE75}">
      <dgm:prSet phldrT="[Text]" custT="1"/>
      <dgm:spPr/>
      <dgm:t>
        <a:bodyPr/>
        <a:lstStyle/>
        <a:p>
          <a:r>
            <a:rPr lang="en-US" sz="1100" b="1" dirty="0" smtClean="0"/>
            <a:t>Test</a:t>
          </a:r>
          <a:endParaRPr lang="en-US" sz="1100" b="1" dirty="0"/>
        </a:p>
      </dgm:t>
    </dgm:pt>
    <dgm:pt modelId="{8C20BD18-E624-44EF-84D0-55B097A6718B}" type="parTrans" cxnId="{08D80F2C-D370-4403-AE4F-2D695AC0E6E5}">
      <dgm:prSet/>
      <dgm:spPr/>
      <dgm:t>
        <a:bodyPr/>
        <a:lstStyle/>
        <a:p>
          <a:endParaRPr lang="en-US"/>
        </a:p>
      </dgm:t>
    </dgm:pt>
    <dgm:pt modelId="{E34A2CA9-14B2-4BF2-9C09-E26C3D42E8FB}" type="sibTrans" cxnId="{08D80F2C-D370-4403-AE4F-2D695AC0E6E5}">
      <dgm:prSet/>
      <dgm:spPr/>
      <dgm:t>
        <a:bodyPr/>
        <a:lstStyle/>
        <a:p>
          <a:endParaRPr lang="en-US"/>
        </a:p>
      </dgm:t>
    </dgm:pt>
    <dgm:pt modelId="{32442303-97D8-4C92-8E23-898599BB9348}">
      <dgm:prSet phldrT="[Text]" custT="1"/>
      <dgm:spPr/>
      <dgm:t>
        <a:bodyPr/>
        <a:lstStyle/>
        <a:p>
          <a:r>
            <a:rPr lang="en-US" sz="1100" b="1" dirty="0" smtClean="0"/>
            <a:t>Release</a:t>
          </a:r>
          <a:endParaRPr lang="en-US" sz="1100" b="1" dirty="0"/>
        </a:p>
      </dgm:t>
    </dgm:pt>
    <dgm:pt modelId="{19E5DBE9-8B5B-4B13-B40F-F76BF95D468F}" type="parTrans" cxnId="{FB9696EC-6255-4BA0-B632-8545A56BFB10}">
      <dgm:prSet/>
      <dgm:spPr/>
      <dgm:t>
        <a:bodyPr/>
        <a:lstStyle/>
        <a:p>
          <a:endParaRPr lang="en-US"/>
        </a:p>
      </dgm:t>
    </dgm:pt>
    <dgm:pt modelId="{94AFF356-1EF4-48E0-BD9F-73557B21E12C}" type="sibTrans" cxnId="{FB9696EC-6255-4BA0-B632-8545A56BFB10}">
      <dgm:prSet/>
      <dgm:spPr/>
      <dgm:t>
        <a:bodyPr/>
        <a:lstStyle/>
        <a:p>
          <a:endParaRPr lang="en-US"/>
        </a:p>
      </dgm:t>
    </dgm:pt>
    <dgm:pt modelId="{4013F0B9-9370-442D-865E-A61D10FB030D}">
      <dgm:prSet phldrT="[Text]" custT="1"/>
      <dgm:spPr/>
      <dgm:t>
        <a:bodyPr/>
        <a:lstStyle/>
        <a:p>
          <a:r>
            <a:rPr lang="en-US" sz="1100" b="1" dirty="0" smtClean="0"/>
            <a:t>Deploy</a:t>
          </a:r>
          <a:endParaRPr lang="en-US" sz="1100" b="1" dirty="0"/>
        </a:p>
      </dgm:t>
    </dgm:pt>
    <dgm:pt modelId="{E40C48DD-5300-4CA8-BFE0-837CD17F4E90}" type="parTrans" cxnId="{F89B2460-D196-4AE2-8712-DC8D74D23263}">
      <dgm:prSet/>
      <dgm:spPr/>
      <dgm:t>
        <a:bodyPr/>
        <a:lstStyle/>
        <a:p>
          <a:endParaRPr lang="en-US"/>
        </a:p>
      </dgm:t>
    </dgm:pt>
    <dgm:pt modelId="{8EE28947-2DB4-439F-A2DC-09743864287B}" type="sibTrans" cxnId="{F89B2460-D196-4AE2-8712-DC8D74D23263}">
      <dgm:prSet/>
      <dgm:spPr/>
      <dgm:t>
        <a:bodyPr/>
        <a:lstStyle/>
        <a:p>
          <a:endParaRPr lang="en-US"/>
        </a:p>
      </dgm:t>
    </dgm:pt>
    <dgm:pt modelId="{18709024-F264-42D4-9407-9E7399A0BBBF}">
      <dgm:prSet phldrT="[Text]" custT="1"/>
      <dgm:spPr/>
      <dgm:t>
        <a:bodyPr/>
        <a:lstStyle/>
        <a:p>
          <a:r>
            <a:rPr lang="en-US" sz="1100" b="1" dirty="0" smtClean="0"/>
            <a:t>Operate</a:t>
          </a:r>
          <a:endParaRPr lang="en-US" sz="1100" b="1" dirty="0"/>
        </a:p>
      </dgm:t>
    </dgm:pt>
    <dgm:pt modelId="{0BCCAEC0-B671-4A79-9030-13421BB48C74}" type="parTrans" cxnId="{3EF8015C-AF53-4246-8001-C78953E3D027}">
      <dgm:prSet/>
      <dgm:spPr/>
      <dgm:t>
        <a:bodyPr/>
        <a:lstStyle/>
        <a:p>
          <a:endParaRPr lang="en-US"/>
        </a:p>
      </dgm:t>
    </dgm:pt>
    <dgm:pt modelId="{6011ECE9-147B-458E-B25E-0E60A2331FAD}" type="sibTrans" cxnId="{3EF8015C-AF53-4246-8001-C78953E3D027}">
      <dgm:prSet/>
      <dgm:spPr/>
      <dgm:t>
        <a:bodyPr/>
        <a:lstStyle/>
        <a:p>
          <a:endParaRPr lang="en-US"/>
        </a:p>
      </dgm:t>
    </dgm:pt>
    <dgm:pt modelId="{19F6FF62-45FF-4308-BCAA-EA842BD24342}" type="pres">
      <dgm:prSet presAssocID="{F0D9055D-5AF7-41DA-997E-F75C1ED44C3D}" presName="Name0" presStyleCnt="0">
        <dgm:presLayoutVars>
          <dgm:dir/>
          <dgm:animLvl val="lvl"/>
          <dgm:resizeHandles val="exact"/>
        </dgm:presLayoutVars>
      </dgm:prSet>
      <dgm:spPr/>
    </dgm:pt>
    <dgm:pt modelId="{830757FA-F665-4897-BCC7-CFC54B144EE8}" type="pres">
      <dgm:prSet presAssocID="{BD914C53-A522-49B2-9AA4-2BA03DD34DD4}" presName="parTxOnly" presStyleLbl="node1" presStyleIdx="0" presStyleCnt="7">
        <dgm:presLayoutVars>
          <dgm:chMax val="0"/>
          <dgm:chPref val="0"/>
          <dgm:bulletEnabled val="1"/>
        </dgm:presLayoutVars>
      </dgm:prSet>
      <dgm:spPr/>
      <dgm:t>
        <a:bodyPr/>
        <a:lstStyle/>
        <a:p>
          <a:endParaRPr lang="en-US"/>
        </a:p>
      </dgm:t>
    </dgm:pt>
    <dgm:pt modelId="{DD706293-9E3B-4DAE-B66B-47F2871FD12C}" type="pres">
      <dgm:prSet presAssocID="{DBCA76E6-2E55-44D5-B623-5272D3D2A348}" presName="parTxOnlySpace" presStyleCnt="0"/>
      <dgm:spPr/>
    </dgm:pt>
    <dgm:pt modelId="{E21BCDE8-70D5-4523-AACB-FAB97C0A55FF}" type="pres">
      <dgm:prSet presAssocID="{EBE40EE6-9978-46C7-9C8A-04934323CADA}" presName="parTxOnly" presStyleLbl="node1" presStyleIdx="1" presStyleCnt="7">
        <dgm:presLayoutVars>
          <dgm:chMax val="0"/>
          <dgm:chPref val="0"/>
          <dgm:bulletEnabled val="1"/>
        </dgm:presLayoutVars>
      </dgm:prSet>
      <dgm:spPr/>
      <dgm:t>
        <a:bodyPr/>
        <a:lstStyle/>
        <a:p>
          <a:endParaRPr lang="en-US"/>
        </a:p>
      </dgm:t>
    </dgm:pt>
    <dgm:pt modelId="{493D7F89-3EB2-4233-9120-5FF5B3B5198A}" type="pres">
      <dgm:prSet presAssocID="{75B2C93B-1E4A-41D4-9033-A1707E065A34}" presName="parTxOnlySpace" presStyleCnt="0"/>
      <dgm:spPr/>
    </dgm:pt>
    <dgm:pt modelId="{C3149C03-D5F9-48C9-8DC3-67A7C9ABB33C}" type="pres">
      <dgm:prSet presAssocID="{9AC15D23-3734-4C0F-A590-42C42F0116B4}" presName="parTxOnly" presStyleLbl="node1" presStyleIdx="2" presStyleCnt="7">
        <dgm:presLayoutVars>
          <dgm:chMax val="0"/>
          <dgm:chPref val="0"/>
          <dgm:bulletEnabled val="1"/>
        </dgm:presLayoutVars>
      </dgm:prSet>
      <dgm:spPr/>
      <dgm:t>
        <a:bodyPr/>
        <a:lstStyle/>
        <a:p>
          <a:endParaRPr lang="en-US"/>
        </a:p>
      </dgm:t>
    </dgm:pt>
    <dgm:pt modelId="{821DC063-2DC7-4040-B20D-CF182CC478D3}" type="pres">
      <dgm:prSet presAssocID="{C9BC7CD1-0F92-4C9E-A679-FADF3EA8C0CA}" presName="parTxOnlySpace" presStyleCnt="0"/>
      <dgm:spPr/>
    </dgm:pt>
    <dgm:pt modelId="{3ACE85A5-177D-4500-B37B-2A4EA1764A34}" type="pres">
      <dgm:prSet presAssocID="{9FFF9E24-B078-46FA-8EA4-D0B61BE9AE75}" presName="parTxOnly" presStyleLbl="node1" presStyleIdx="3" presStyleCnt="7">
        <dgm:presLayoutVars>
          <dgm:chMax val="0"/>
          <dgm:chPref val="0"/>
          <dgm:bulletEnabled val="1"/>
        </dgm:presLayoutVars>
      </dgm:prSet>
      <dgm:spPr/>
      <dgm:t>
        <a:bodyPr/>
        <a:lstStyle/>
        <a:p>
          <a:endParaRPr lang="en-US"/>
        </a:p>
      </dgm:t>
    </dgm:pt>
    <dgm:pt modelId="{878530D8-7B67-48D1-95F3-1F4269697BD4}" type="pres">
      <dgm:prSet presAssocID="{E34A2CA9-14B2-4BF2-9C09-E26C3D42E8FB}" presName="parTxOnlySpace" presStyleCnt="0"/>
      <dgm:spPr/>
    </dgm:pt>
    <dgm:pt modelId="{2B832DCF-6831-4445-8053-02F68C299833}" type="pres">
      <dgm:prSet presAssocID="{32442303-97D8-4C92-8E23-898599BB9348}" presName="parTxOnly" presStyleLbl="node1" presStyleIdx="4" presStyleCnt="7">
        <dgm:presLayoutVars>
          <dgm:chMax val="0"/>
          <dgm:chPref val="0"/>
          <dgm:bulletEnabled val="1"/>
        </dgm:presLayoutVars>
      </dgm:prSet>
      <dgm:spPr/>
      <dgm:t>
        <a:bodyPr/>
        <a:lstStyle/>
        <a:p>
          <a:endParaRPr lang="en-US"/>
        </a:p>
      </dgm:t>
    </dgm:pt>
    <dgm:pt modelId="{C3A8ABF7-589D-4024-A143-0C246653AE26}" type="pres">
      <dgm:prSet presAssocID="{94AFF356-1EF4-48E0-BD9F-73557B21E12C}" presName="parTxOnlySpace" presStyleCnt="0"/>
      <dgm:spPr/>
    </dgm:pt>
    <dgm:pt modelId="{7E2B089B-339F-4FD3-951A-6C127D4B2578}" type="pres">
      <dgm:prSet presAssocID="{4013F0B9-9370-442D-865E-A61D10FB030D}" presName="parTxOnly" presStyleLbl="node1" presStyleIdx="5" presStyleCnt="7">
        <dgm:presLayoutVars>
          <dgm:chMax val="0"/>
          <dgm:chPref val="0"/>
          <dgm:bulletEnabled val="1"/>
        </dgm:presLayoutVars>
      </dgm:prSet>
      <dgm:spPr/>
      <dgm:t>
        <a:bodyPr/>
        <a:lstStyle/>
        <a:p>
          <a:endParaRPr lang="en-US"/>
        </a:p>
      </dgm:t>
    </dgm:pt>
    <dgm:pt modelId="{677537EF-01AE-4912-B809-8A050BBB7780}" type="pres">
      <dgm:prSet presAssocID="{8EE28947-2DB4-439F-A2DC-09743864287B}" presName="parTxOnlySpace" presStyleCnt="0"/>
      <dgm:spPr/>
    </dgm:pt>
    <dgm:pt modelId="{555F8F76-420A-4F4D-B98F-42A290EFC0BE}" type="pres">
      <dgm:prSet presAssocID="{18709024-F264-42D4-9407-9E7399A0BBBF}" presName="parTxOnly" presStyleLbl="node1" presStyleIdx="6" presStyleCnt="7">
        <dgm:presLayoutVars>
          <dgm:chMax val="0"/>
          <dgm:chPref val="0"/>
          <dgm:bulletEnabled val="1"/>
        </dgm:presLayoutVars>
      </dgm:prSet>
      <dgm:spPr/>
      <dgm:t>
        <a:bodyPr/>
        <a:lstStyle/>
        <a:p>
          <a:endParaRPr lang="en-US"/>
        </a:p>
      </dgm:t>
    </dgm:pt>
  </dgm:ptLst>
  <dgm:cxnLst>
    <dgm:cxn modelId="{9F104869-4E4B-4EC8-8C70-EC078A4C023E}" type="presOf" srcId="{F0D9055D-5AF7-41DA-997E-F75C1ED44C3D}" destId="{19F6FF62-45FF-4308-BCAA-EA842BD24342}" srcOrd="0" destOrd="0" presId="urn:microsoft.com/office/officeart/2005/8/layout/chevron1"/>
    <dgm:cxn modelId="{8AD67CF2-DBBE-4C86-8EDD-B52770D8065D}" type="presOf" srcId="{9AC15D23-3734-4C0F-A590-42C42F0116B4}" destId="{C3149C03-D5F9-48C9-8DC3-67A7C9ABB33C}" srcOrd="0" destOrd="0" presId="urn:microsoft.com/office/officeart/2005/8/layout/chevron1"/>
    <dgm:cxn modelId="{F705C983-76DB-4DDF-8699-6E359CBEB47E}" type="presOf" srcId="{4013F0B9-9370-442D-865E-A61D10FB030D}" destId="{7E2B089B-339F-4FD3-951A-6C127D4B2578}" srcOrd="0" destOrd="0" presId="urn:microsoft.com/office/officeart/2005/8/layout/chevron1"/>
    <dgm:cxn modelId="{74F61681-81CF-4BA8-ADEE-EEEF73DA2CEC}" type="presOf" srcId="{BD914C53-A522-49B2-9AA4-2BA03DD34DD4}" destId="{830757FA-F665-4897-BCC7-CFC54B144EE8}" srcOrd="0" destOrd="0" presId="urn:microsoft.com/office/officeart/2005/8/layout/chevron1"/>
    <dgm:cxn modelId="{A3644922-7E26-4573-B040-EA83342829E4}" type="presOf" srcId="{18709024-F264-42D4-9407-9E7399A0BBBF}" destId="{555F8F76-420A-4F4D-B98F-42A290EFC0BE}" srcOrd="0" destOrd="0" presId="urn:microsoft.com/office/officeart/2005/8/layout/chevron1"/>
    <dgm:cxn modelId="{3C64C698-8B92-4537-8832-51A39D50E1A4}" srcId="{F0D9055D-5AF7-41DA-997E-F75C1ED44C3D}" destId="{EBE40EE6-9978-46C7-9C8A-04934323CADA}" srcOrd="1" destOrd="0" parTransId="{06F517C7-50E2-47D2-ADFC-3F81FF3363D0}" sibTransId="{75B2C93B-1E4A-41D4-9033-A1707E065A34}"/>
    <dgm:cxn modelId="{D45E2B60-5DE1-4161-A96C-3441F3900B87}" srcId="{F0D9055D-5AF7-41DA-997E-F75C1ED44C3D}" destId="{9AC15D23-3734-4C0F-A590-42C42F0116B4}" srcOrd="2" destOrd="0" parTransId="{E40FDC07-9937-4D2D-9310-44AB4C76B784}" sibTransId="{C9BC7CD1-0F92-4C9E-A679-FADF3EA8C0CA}"/>
    <dgm:cxn modelId="{3EF8015C-AF53-4246-8001-C78953E3D027}" srcId="{F0D9055D-5AF7-41DA-997E-F75C1ED44C3D}" destId="{18709024-F264-42D4-9407-9E7399A0BBBF}" srcOrd="6" destOrd="0" parTransId="{0BCCAEC0-B671-4A79-9030-13421BB48C74}" sibTransId="{6011ECE9-147B-458E-B25E-0E60A2331FAD}"/>
    <dgm:cxn modelId="{98D31207-4BDC-460D-A900-62975FBAB4DE}" type="presOf" srcId="{9FFF9E24-B078-46FA-8EA4-D0B61BE9AE75}" destId="{3ACE85A5-177D-4500-B37B-2A4EA1764A34}" srcOrd="0" destOrd="0" presId="urn:microsoft.com/office/officeart/2005/8/layout/chevron1"/>
    <dgm:cxn modelId="{F203A22A-7908-4EE3-9C39-DE7982114171}" srcId="{F0D9055D-5AF7-41DA-997E-F75C1ED44C3D}" destId="{BD914C53-A522-49B2-9AA4-2BA03DD34DD4}" srcOrd="0" destOrd="0" parTransId="{CD4C0EAF-818B-4218-87E6-AEF9A8505E11}" sibTransId="{DBCA76E6-2E55-44D5-B623-5272D3D2A348}"/>
    <dgm:cxn modelId="{FB9696EC-6255-4BA0-B632-8545A56BFB10}" srcId="{F0D9055D-5AF7-41DA-997E-F75C1ED44C3D}" destId="{32442303-97D8-4C92-8E23-898599BB9348}" srcOrd="4" destOrd="0" parTransId="{19E5DBE9-8B5B-4B13-B40F-F76BF95D468F}" sibTransId="{94AFF356-1EF4-48E0-BD9F-73557B21E12C}"/>
    <dgm:cxn modelId="{F03AC790-C02B-41E3-94E4-886E5918F66C}" type="presOf" srcId="{EBE40EE6-9978-46C7-9C8A-04934323CADA}" destId="{E21BCDE8-70D5-4523-AACB-FAB97C0A55FF}" srcOrd="0" destOrd="0" presId="urn:microsoft.com/office/officeart/2005/8/layout/chevron1"/>
    <dgm:cxn modelId="{F89B2460-D196-4AE2-8712-DC8D74D23263}" srcId="{F0D9055D-5AF7-41DA-997E-F75C1ED44C3D}" destId="{4013F0B9-9370-442D-865E-A61D10FB030D}" srcOrd="5" destOrd="0" parTransId="{E40C48DD-5300-4CA8-BFE0-837CD17F4E90}" sibTransId="{8EE28947-2DB4-439F-A2DC-09743864287B}"/>
    <dgm:cxn modelId="{9B40C72D-5D0C-436D-A852-ABB3C1296C13}" type="presOf" srcId="{32442303-97D8-4C92-8E23-898599BB9348}" destId="{2B832DCF-6831-4445-8053-02F68C299833}" srcOrd="0" destOrd="0" presId="urn:microsoft.com/office/officeart/2005/8/layout/chevron1"/>
    <dgm:cxn modelId="{08D80F2C-D370-4403-AE4F-2D695AC0E6E5}" srcId="{F0D9055D-5AF7-41DA-997E-F75C1ED44C3D}" destId="{9FFF9E24-B078-46FA-8EA4-D0B61BE9AE75}" srcOrd="3" destOrd="0" parTransId="{8C20BD18-E624-44EF-84D0-55B097A6718B}" sibTransId="{E34A2CA9-14B2-4BF2-9C09-E26C3D42E8FB}"/>
    <dgm:cxn modelId="{88DFAF48-BF5D-4E79-B84A-5D3115D4C0E7}" type="presParOf" srcId="{19F6FF62-45FF-4308-BCAA-EA842BD24342}" destId="{830757FA-F665-4897-BCC7-CFC54B144EE8}" srcOrd="0" destOrd="0" presId="urn:microsoft.com/office/officeart/2005/8/layout/chevron1"/>
    <dgm:cxn modelId="{95EDA5C5-E873-4725-A13A-8F84C2CA0981}" type="presParOf" srcId="{19F6FF62-45FF-4308-BCAA-EA842BD24342}" destId="{DD706293-9E3B-4DAE-B66B-47F2871FD12C}" srcOrd="1" destOrd="0" presId="urn:microsoft.com/office/officeart/2005/8/layout/chevron1"/>
    <dgm:cxn modelId="{9147951F-8977-4ACF-BDFF-3460F4B4D2FB}" type="presParOf" srcId="{19F6FF62-45FF-4308-BCAA-EA842BD24342}" destId="{E21BCDE8-70D5-4523-AACB-FAB97C0A55FF}" srcOrd="2" destOrd="0" presId="urn:microsoft.com/office/officeart/2005/8/layout/chevron1"/>
    <dgm:cxn modelId="{319E271E-C496-4EAF-8937-D2315E6A0F0E}" type="presParOf" srcId="{19F6FF62-45FF-4308-BCAA-EA842BD24342}" destId="{493D7F89-3EB2-4233-9120-5FF5B3B5198A}" srcOrd="3" destOrd="0" presId="urn:microsoft.com/office/officeart/2005/8/layout/chevron1"/>
    <dgm:cxn modelId="{DBD28E09-84AB-4B04-97DA-0BE27D7AD5F9}" type="presParOf" srcId="{19F6FF62-45FF-4308-BCAA-EA842BD24342}" destId="{C3149C03-D5F9-48C9-8DC3-67A7C9ABB33C}" srcOrd="4" destOrd="0" presId="urn:microsoft.com/office/officeart/2005/8/layout/chevron1"/>
    <dgm:cxn modelId="{98D47AB9-9A7E-40F4-8215-A093268A8F8A}" type="presParOf" srcId="{19F6FF62-45FF-4308-BCAA-EA842BD24342}" destId="{821DC063-2DC7-4040-B20D-CF182CC478D3}" srcOrd="5" destOrd="0" presId="urn:microsoft.com/office/officeart/2005/8/layout/chevron1"/>
    <dgm:cxn modelId="{948A0968-9A24-4691-AB06-4FA45846CD21}" type="presParOf" srcId="{19F6FF62-45FF-4308-BCAA-EA842BD24342}" destId="{3ACE85A5-177D-4500-B37B-2A4EA1764A34}" srcOrd="6" destOrd="0" presId="urn:microsoft.com/office/officeart/2005/8/layout/chevron1"/>
    <dgm:cxn modelId="{5568FFF2-B22D-4E99-B4B1-1C815AF7C4C5}" type="presParOf" srcId="{19F6FF62-45FF-4308-BCAA-EA842BD24342}" destId="{878530D8-7B67-48D1-95F3-1F4269697BD4}" srcOrd="7" destOrd="0" presId="urn:microsoft.com/office/officeart/2005/8/layout/chevron1"/>
    <dgm:cxn modelId="{B4AFB7A1-B4C3-48B3-B045-3AA45428406D}" type="presParOf" srcId="{19F6FF62-45FF-4308-BCAA-EA842BD24342}" destId="{2B832DCF-6831-4445-8053-02F68C299833}" srcOrd="8" destOrd="0" presId="urn:microsoft.com/office/officeart/2005/8/layout/chevron1"/>
    <dgm:cxn modelId="{8101A3D9-09C4-44F7-87FE-D29A3D79E928}" type="presParOf" srcId="{19F6FF62-45FF-4308-BCAA-EA842BD24342}" destId="{C3A8ABF7-589D-4024-A143-0C246653AE26}" srcOrd="9" destOrd="0" presId="urn:microsoft.com/office/officeart/2005/8/layout/chevron1"/>
    <dgm:cxn modelId="{66A127F0-48DD-46CC-9D7B-13D6FB85329D}" type="presParOf" srcId="{19F6FF62-45FF-4308-BCAA-EA842BD24342}" destId="{7E2B089B-339F-4FD3-951A-6C127D4B2578}" srcOrd="10" destOrd="0" presId="urn:microsoft.com/office/officeart/2005/8/layout/chevron1"/>
    <dgm:cxn modelId="{EE64B173-3317-4137-A658-E57EAA4593AA}" type="presParOf" srcId="{19F6FF62-45FF-4308-BCAA-EA842BD24342}" destId="{677537EF-01AE-4912-B809-8A050BBB7780}" srcOrd="11" destOrd="0" presId="urn:microsoft.com/office/officeart/2005/8/layout/chevron1"/>
    <dgm:cxn modelId="{FB723F3C-4DCC-468F-9B3E-888205BB7124}" type="presParOf" srcId="{19F6FF62-45FF-4308-BCAA-EA842BD24342}" destId="{555F8F76-420A-4F4D-B98F-42A290EFC0BE}"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986CE-A7D4-48B0-BC88-02C3F91CCB01}"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8B4B52DE-8208-4C1B-B2F1-68D8BE793E44}">
      <dgm:prSet phldrT="[Text]"/>
      <dgm:spPr>
        <a:gradFill rotWithShape="0">
          <a:gsLst>
            <a:gs pos="0">
              <a:schemeClr val="tx2">
                <a:lumMod val="60000"/>
                <a:lumOff val="40000"/>
              </a:schemeClr>
            </a:gs>
            <a:gs pos="100000">
              <a:srgbClr val="FFFFFF"/>
            </a:gs>
          </a:gsLst>
          <a:lin ang="16200000" scaled="0"/>
        </a:gradFill>
      </dgm:spPr>
      <dgm:t>
        <a:bodyPr anchor="ctr" anchorCtr="0"/>
        <a:lstStyle/>
        <a:p>
          <a:r>
            <a:rPr lang="en-US" dirty="0" smtClean="0"/>
            <a:t>Start Measuring</a:t>
          </a:r>
        </a:p>
        <a:p>
          <a:endParaRPr lang="en-US" dirty="0"/>
        </a:p>
      </dgm:t>
    </dgm:pt>
    <dgm:pt modelId="{DFD5D590-E4BE-4297-9165-FCCB8531F6F8}" type="parTrans" cxnId="{73B53FA5-CF29-48D2-8CC6-A2472600C5B6}">
      <dgm:prSet/>
      <dgm:spPr/>
      <dgm:t>
        <a:bodyPr/>
        <a:lstStyle/>
        <a:p>
          <a:endParaRPr lang="en-US"/>
        </a:p>
      </dgm:t>
    </dgm:pt>
    <dgm:pt modelId="{B4F72F8F-C038-4543-87B6-D895468052D2}" type="sibTrans" cxnId="{73B53FA5-CF29-48D2-8CC6-A2472600C5B6}">
      <dgm:prSet/>
      <dgm:spPr/>
      <dgm:t>
        <a:bodyPr/>
        <a:lstStyle/>
        <a:p>
          <a:endParaRPr lang="en-US"/>
        </a:p>
      </dgm:t>
    </dgm:pt>
    <dgm:pt modelId="{5CC6872D-E4E9-4AFE-833D-41E6BBB995EF}">
      <dgm:prSet phldrT="[Text]"/>
      <dgm:spPr>
        <a:gradFill rotWithShape="0">
          <a:gsLst>
            <a:gs pos="0">
              <a:schemeClr val="tx2">
                <a:lumMod val="60000"/>
                <a:lumOff val="40000"/>
              </a:schemeClr>
            </a:gs>
            <a:gs pos="100000">
              <a:srgbClr val="FFFFFF"/>
            </a:gs>
          </a:gsLst>
          <a:lin ang="16200000" scaled="0"/>
        </a:gradFill>
        <a:ln>
          <a:noFill/>
        </a:ln>
      </dgm:spPr>
      <dgm:t>
        <a:bodyPr/>
        <a:lstStyle/>
        <a:p>
          <a:pPr algn="ctr"/>
          <a:r>
            <a:rPr lang="en-US" dirty="0" smtClean="0"/>
            <a:t>Apply Policy</a:t>
          </a:r>
        </a:p>
        <a:p>
          <a:pPr algn="ctr"/>
          <a:endParaRPr lang="en-US" dirty="0"/>
        </a:p>
      </dgm:t>
    </dgm:pt>
    <dgm:pt modelId="{652C7703-E06F-4B22-8375-B2853102BAAB}" type="parTrans" cxnId="{F0A748ED-CEE6-4D64-AC81-DC5CEEF8C16E}">
      <dgm:prSet/>
      <dgm:spPr/>
      <dgm:t>
        <a:bodyPr/>
        <a:lstStyle/>
        <a:p>
          <a:endParaRPr lang="en-US"/>
        </a:p>
      </dgm:t>
    </dgm:pt>
    <dgm:pt modelId="{714E8322-CA8F-4CCA-9ED6-49365B803AEF}" type="sibTrans" cxnId="{F0A748ED-CEE6-4D64-AC81-DC5CEEF8C16E}">
      <dgm:prSet/>
      <dgm:spPr/>
      <dgm:t>
        <a:bodyPr/>
        <a:lstStyle/>
        <a:p>
          <a:endParaRPr lang="en-US"/>
        </a:p>
      </dgm:t>
    </dgm:pt>
    <dgm:pt modelId="{E6F0C7DE-8480-4A8B-BCE7-048225866207}">
      <dgm:prSet phldrT="[Text]"/>
      <dgm:spPr>
        <a:gradFill rotWithShape="0">
          <a:gsLst>
            <a:gs pos="39000">
              <a:schemeClr val="tx2">
                <a:lumMod val="60000"/>
                <a:lumOff val="40000"/>
              </a:schemeClr>
            </a:gs>
            <a:gs pos="100000">
              <a:srgbClr val="FFFFFF"/>
            </a:gs>
          </a:gsLst>
          <a:lin ang="16200000" scaled="0"/>
        </a:gradFill>
      </dgm:spPr>
      <dgm:t>
        <a:bodyPr/>
        <a:lstStyle/>
        <a:p>
          <a:pPr algn="ctr"/>
          <a:r>
            <a:rPr lang="en-US" dirty="0" smtClean="0"/>
            <a:t>eLearning</a:t>
          </a:r>
        </a:p>
        <a:p>
          <a:pPr algn="ctr"/>
          <a:endParaRPr lang="en-US" dirty="0"/>
        </a:p>
      </dgm:t>
    </dgm:pt>
    <dgm:pt modelId="{3918811E-69AF-4769-868C-06111BE500A4}" type="parTrans" cxnId="{2B4A7200-B27D-46D9-B387-015AB8D6A9DB}">
      <dgm:prSet/>
      <dgm:spPr/>
      <dgm:t>
        <a:bodyPr/>
        <a:lstStyle/>
        <a:p>
          <a:endParaRPr lang="en-US"/>
        </a:p>
      </dgm:t>
    </dgm:pt>
    <dgm:pt modelId="{16631CC1-D2E1-49F0-BF42-F540101B5D6B}" type="sibTrans" cxnId="{2B4A7200-B27D-46D9-B387-015AB8D6A9DB}">
      <dgm:prSet/>
      <dgm:spPr/>
      <dgm:t>
        <a:bodyPr/>
        <a:lstStyle/>
        <a:p>
          <a:endParaRPr lang="en-US"/>
        </a:p>
      </dgm:t>
    </dgm:pt>
    <dgm:pt modelId="{03F765D6-8375-4C34-8FDA-EEC2481D4395}">
      <dgm:prSet phldrT="[Text]"/>
      <dgm:spPr>
        <a:gradFill rotWithShape="0">
          <a:gsLst>
            <a:gs pos="0">
              <a:schemeClr val="tx2">
                <a:lumMod val="60000"/>
                <a:lumOff val="40000"/>
              </a:schemeClr>
            </a:gs>
            <a:gs pos="100000">
              <a:srgbClr val="FFFFFF"/>
            </a:gs>
          </a:gsLst>
          <a:lin ang="16200000" scaled="0"/>
        </a:gradFill>
      </dgm:spPr>
      <dgm:t>
        <a:bodyPr/>
        <a:lstStyle/>
        <a:p>
          <a:r>
            <a:rPr lang="en-US" dirty="0" smtClean="0"/>
            <a:t>Control # Vulnerabilities over time</a:t>
          </a:r>
          <a:endParaRPr lang="en-US" dirty="0"/>
        </a:p>
      </dgm:t>
    </dgm:pt>
    <dgm:pt modelId="{65184E81-13E4-4B6C-B024-E2F206DBF399}" type="parTrans" cxnId="{5C7B54AF-AF7B-4B6B-AF64-2A12CE8304C4}">
      <dgm:prSet/>
      <dgm:spPr/>
      <dgm:t>
        <a:bodyPr/>
        <a:lstStyle/>
        <a:p>
          <a:endParaRPr lang="en-US"/>
        </a:p>
      </dgm:t>
    </dgm:pt>
    <dgm:pt modelId="{7FBE3A0A-AC49-4E51-A03D-8B87D54046A1}" type="sibTrans" cxnId="{5C7B54AF-AF7B-4B6B-AF64-2A12CE8304C4}">
      <dgm:prSet/>
      <dgm:spPr/>
      <dgm:t>
        <a:bodyPr/>
        <a:lstStyle/>
        <a:p>
          <a:endParaRPr lang="en-US"/>
        </a:p>
      </dgm:t>
    </dgm:pt>
    <dgm:pt modelId="{1E5F2C3C-D8EA-4E27-814C-E27416B0EADC}" type="pres">
      <dgm:prSet presAssocID="{345986CE-A7D4-48B0-BC88-02C3F91CCB01}" presName="Name0" presStyleCnt="0">
        <dgm:presLayoutVars>
          <dgm:chMax val="7"/>
          <dgm:chPref val="5"/>
        </dgm:presLayoutVars>
      </dgm:prSet>
      <dgm:spPr/>
      <dgm:t>
        <a:bodyPr/>
        <a:lstStyle/>
        <a:p>
          <a:endParaRPr lang="en-US"/>
        </a:p>
      </dgm:t>
    </dgm:pt>
    <dgm:pt modelId="{92EFC6B0-AE66-4337-A9CF-62A4D10E0896}" type="pres">
      <dgm:prSet presAssocID="{345986CE-A7D4-48B0-BC88-02C3F91CCB01}" presName="arrowNode" presStyleLbl="node1" presStyleIdx="0" presStyleCnt="1" custAng="211809" custScaleX="181818"/>
      <dgm:spPr>
        <a:gradFill rotWithShape="0">
          <a:gsLst>
            <a:gs pos="39000">
              <a:srgbClr val="FF0000"/>
            </a:gs>
            <a:gs pos="100000">
              <a:srgbClr val="FFFFFF"/>
            </a:gs>
          </a:gsLst>
          <a:lin ang="16200000" scaled="0"/>
        </a:gradFill>
      </dgm:spPr>
    </dgm:pt>
    <dgm:pt modelId="{A86B22D3-F1FE-457A-A85B-B7F0302DFE44}" type="pres">
      <dgm:prSet presAssocID="{8B4B52DE-8208-4C1B-B2F1-68D8BE793E44}" presName="txNode1" presStyleLbl="revTx" presStyleIdx="0" presStyleCnt="4" custScaleX="173710" custScaleY="105938">
        <dgm:presLayoutVars>
          <dgm:bulletEnabled val="1"/>
        </dgm:presLayoutVars>
      </dgm:prSet>
      <dgm:spPr/>
      <dgm:t>
        <a:bodyPr/>
        <a:lstStyle/>
        <a:p>
          <a:endParaRPr lang="en-US"/>
        </a:p>
      </dgm:t>
    </dgm:pt>
    <dgm:pt modelId="{399F6F2F-3F33-40A6-A1EE-5A983DAEB313}" type="pres">
      <dgm:prSet presAssocID="{5CC6872D-E4E9-4AFE-833D-41E6BBB995EF}" presName="txNode2" presStyleLbl="revTx" presStyleIdx="1" presStyleCnt="4" custScaleX="80874" custLinFactNeighborX="28142" custLinFactNeighborY="-46406">
        <dgm:presLayoutVars>
          <dgm:bulletEnabled val="1"/>
        </dgm:presLayoutVars>
      </dgm:prSet>
      <dgm:spPr/>
      <dgm:t>
        <a:bodyPr/>
        <a:lstStyle/>
        <a:p>
          <a:endParaRPr lang="en-US"/>
        </a:p>
      </dgm:t>
    </dgm:pt>
    <dgm:pt modelId="{E5DD3EAD-BBB4-4DD9-8405-570197501D42}" type="pres">
      <dgm:prSet presAssocID="{714E8322-CA8F-4CCA-9ED6-49365B803AEF}" presName="dotNode2" presStyleCnt="0"/>
      <dgm:spPr/>
    </dgm:pt>
    <dgm:pt modelId="{C2DDD352-3A29-4EB2-97AD-CC79C9BFC247}" type="pres">
      <dgm:prSet presAssocID="{714E8322-CA8F-4CCA-9ED6-49365B803AEF}" presName="dotRepeatNode" presStyleLbl="fgShp" presStyleIdx="0" presStyleCnt="2"/>
      <dgm:spPr/>
      <dgm:t>
        <a:bodyPr/>
        <a:lstStyle/>
        <a:p>
          <a:endParaRPr lang="en-US"/>
        </a:p>
      </dgm:t>
    </dgm:pt>
    <dgm:pt modelId="{0110157E-3BA9-4084-BD00-52CDCD6EEA5C}" type="pres">
      <dgm:prSet presAssocID="{E6F0C7DE-8480-4A8B-BCE7-048225866207}" presName="txNode3" presStyleLbl="revTx" presStyleIdx="2" presStyleCnt="4" custScaleX="74268" custLinFactNeighborX="28662" custLinFactNeighborY="16875">
        <dgm:presLayoutVars>
          <dgm:bulletEnabled val="1"/>
        </dgm:presLayoutVars>
      </dgm:prSet>
      <dgm:spPr/>
      <dgm:t>
        <a:bodyPr/>
        <a:lstStyle/>
        <a:p>
          <a:endParaRPr lang="en-US"/>
        </a:p>
      </dgm:t>
    </dgm:pt>
    <dgm:pt modelId="{ABE6919F-C86E-478E-BBBF-C07E3E2647C8}" type="pres">
      <dgm:prSet presAssocID="{16631CC1-D2E1-49F0-BF42-F540101B5D6B}" presName="dotNode3" presStyleCnt="0"/>
      <dgm:spPr/>
    </dgm:pt>
    <dgm:pt modelId="{8B3220DD-0D54-430C-9C84-AE7AC8B291A3}" type="pres">
      <dgm:prSet presAssocID="{16631CC1-D2E1-49F0-BF42-F540101B5D6B}" presName="dotRepeatNode" presStyleLbl="fgShp" presStyleIdx="1" presStyleCnt="2"/>
      <dgm:spPr/>
      <dgm:t>
        <a:bodyPr/>
        <a:lstStyle/>
        <a:p>
          <a:endParaRPr lang="en-US"/>
        </a:p>
      </dgm:t>
    </dgm:pt>
    <dgm:pt modelId="{56314756-E393-421E-92D8-DD3CF34E4F0A}" type="pres">
      <dgm:prSet presAssocID="{03F765D6-8375-4C34-8FDA-EEC2481D4395}" presName="txNode4" presStyleLbl="revTx" presStyleIdx="3" presStyleCnt="4" custLinFactNeighborX="53590" custLinFactNeighborY="-82969">
        <dgm:presLayoutVars>
          <dgm:bulletEnabled val="1"/>
        </dgm:presLayoutVars>
      </dgm:prSet>
      <dgm:spPr/>
      <dgm:t>
        <a:bodyPr/>
        <a:lstStyle/>
        <a:p>
          <a:endParaRPr lang="en-US"/>
        </a:p>
      </dgm:t>
    </dgm:pt>
  </dgm:ptLst>
  <dgm:cxnLst>
    <dgm:cxn modelId="{F0A748ED-CEE6-4D64-AC81-DC5CEEF8C16E}" srcId="{345986CE-A7D4-48B0-BC88-02C3F91CCB01}" destId="{5CC6872D-E4E9-4AFE-833D-41E6BBB995EF}" srcOrd="1" destOrd="0" parTransId="{652C7703-E06F-4B22-8375-B2853102BAAB}" sibTransId="{714E8322-CA8F-4CCA-9ED6-49365B803AEF}"/>
    <dgm:cxn modelId="{89D93E40-5EA0-49DB-A426-ED0DE06F3082}" type="presOf" srcId="{714E8322-CA8F-4CCA-9ED6-49365B803AEF}" destId="{C2DDD352-3A29-4EB2-97AD-CC79C9BFC247}" srcOrd="0" destOrd="0" presId="urn:microsoft.com/office/officeart/2009/3/layout/DescendingProcess"/>
    <dgm:cxn modelId="{F0864EDD-93B9-4146-A17E-8B3A533FDA64}" type="presOf" srcId="{E6F0C7DE-8480-4A8B-BCE7-048225866207}" destId="{0110157E-3BA9-4084-BD00-52CDCD6EEA5C}" srcOrd="0" destOrd="0" presId="urn:microsoft.com/office/officeart/2009/3/layout/DescendingProcess"/>
    <dgm:cxn modelId="{73B53FA5-CF29-48D2-8CC6-A2472600C5B6}" srcId="{345986CE-A7D4-48B0-BC88-02C3F91CCB01}" destId="{8B4B52DE-8208-4C1B-B2F1-68D8BE793E44}" srcOrd="0" destOrd="0" parTransId="{DFD5D590-E4BE-4297-9165-FCCB8531F6F8}" sibTransId="{B4F72F8F-C038-4543-87B6-D895468052D2}"/>
    <dgm:cxn modelId="{5C7B54AF-AF7B-4B6B-AF64-2A12CE8304C4}" srcId="{345986CE-A7D4-48B0-BC88-02C3F91CCB01}" destId="{03F765D6-8375-4C34-8FDA-EEC2481D4395}" srcOrd="3" destOrd="0" parTransId="{65184E81-13E4-4B6C-B024-E2F206DBF399}" sibTransId="{7FBE3A0A-AC49-4E51-A03D-8B87D54046A1}"/>
    <dgm:cxn modelId="{2B4A7200-B27D-46D9-B387-015AB8D6A9DB}" srcId="{345986CE-A7D4-48B0-BC88-02C3F91CCB01}" destId="{E6F0C7DE-8480-4A8B-BCE7-048225866207}" srcOrd="2" destOrd="0" parTransId="{3918811E-69AF-4769-868C-06111BE500A4}" sibTransId="{16631CC1-D2E1-49F0-BF42-F540101B5D6B}"/>
    <dgm:cxn modelId="{1B800381-329A-4D5B-A0A4-BDB41754AF24}" type="presOf" srcId="{16631CC1-D2E1-49F0-BF42-F540101B5D6B}" destId="{8B3220DD-0D54-430C-9C84-AE7AC8B291A3}" srcOrd="0" destOrd="0" presId="urn:microsoft.com/office/officeart/2009/3/layout/DescendingProcess"/>
    <dgm:cxn modelId="{B2AF4A83-F3D4-4010-9113-7099820362F6}" type="presOf" srcId="{5CC6872D-E4E9-4AFE-833D-41E6BBB995EF}" destId="{399F6F2F-3F33-40A6-A1EE-5A983DAEB313}" srcOrd="0" destOrd="0" presId="urn:microsoft.com/office/officeart/2009/3/layout/DescendingProcess"/>
    <dgm:cxn modelId="{EB51F512-229C-45AA-98CE-0C5D2C082E2D}" type="presOf" srcId="{8B4B52DE-8208-4C1B-B2F1-68D8BE793E44}" destId="{A86B22D3-F1FE-457A-A85B-B7F0302DFE44}" srcOrd="0" destOrd="0" presId="urn:microsoft.com/office/officeart/2009/3/layout/DescendingProcess"/>
    <dgm:cxn modelId="{9AB1CA68-DF50-4ECE-9A3C-61025F0BF23E}" type="presOf" srcId="{03F765D6-8375-4C34-8FDA-EEC2481D4395}" destId="{56314756-E393-421E-92D8-DD3CF34E4F0A}" srcOrd="0" destOrd="0" presId="urn:microsoft.com/office/officeart/2009/3/layout/DescendingProcess"/>
    <dgm:cxn modelId="{D04AA815-2046-4604-8045-A6697E320B3E}" type="presOf" srcId="{345986CE-A7D4-48B0-BC88-02C3F91CCB01}" destId="{1E5F2C3C-D8EA-4E27-814C-E27416B0EADC}" srcOrd="0" destOrd="0" presId="urn:microsoft.com/office/officeart/2009/3/layout/DescendingProcess"/>
    <dgm:cxn modelId="{F08A9A8A-D492-4140-AE56-EE2B96447A45}" type="presParOf" srcId="{1E5F2C3C-D8EA-4E27-814C-E27416B0EADC}" destId="{92EFC6B0-AE66-4337-A9CF-62A4D10E0896}" srcOrd="0" destOrd="0" presId="urn:microsoft.com/office/officeart/2009/3/layout/DescendingProcess"/>
    <dgm:cxn modelId="{6E3360CB-F1A2-4A60-A4FF-773B4B5D448A}" type="presParOf" srcId="{1E5F2C3C-D8EA-4E27-814C-E27416B0EADC}" destId="{A86B22D3-F1FE-457A-A85B-B7F0302DFE44}" srcOrd="1" destOrd="0" presId="urn:microsoft.com/office/officeart/2009/3/layout/DescendingProcess"/>
    <dgm:cxn modelId="{63C75112-0759-4E21-A7F0-2B54D80F10B3}" type="presParOf" srcId="{1E5F2C3C-D8EA-4E27-814C-E27416B0EADC}" destId="{399F6F2F-3F33-40A6-A1EE-5A983DAEB313}" srcOrd="2" destOrd="0" presId="urn:microsoft.com/office/officeart/2009/3/layout/DescendingProcess"/>
    <dgm:cxn modelId="{AF604E61-768D-4F85-A88C-E7929E07C91C}" type="presParOf" srcId="{1E5F2C3C-D8EA-4E27-814C-E27416B0EADC}" destId="{E5DD3EAD-BBB4-4DD9-8405-570197501D42}" srcOrd="3" destOrd="0" presId="urn:microsoft.com/office/officeart/2009/3/layout/DescendingProcess"/>
    <dgm:cxn modelId="{5B4A6952-AB22-4629-B361-CB752774A06D}" type="presParOf" srcId="{E5DD3EAD-BBB4-4DD9-8405-570197501D42}" destId="{C2DDD352-3A29-4EB2-97AD-CC79C9BFC247}" srcOrd="0" destOrd="0" presId="urn:microsoft.com/office/officeart/2009/3/layout/DescendingProcess"/>
    <dgm:cxn modelId="{841B9808-8439-4FDC-A1AB-9D6E1627CCE7}" type="presParOf" srcId="{1E5F2C3C-D8EA-4E27-814C-E27416B0EADC}" destId="{0110157E-3BA9-4084-BD00-52CDCD6EEA5C}" srcOrd="4" destOrd="0" presId="urn:microsoft.com/office/officeart/2009/3/layout/DescendingProcess"/>
    <dgm:cxn modelId="{22FA9A85-A179-4DC8-9BD0-F13A37107A5E}" type="presParOf" srcId="{1E5F2C3C-D8EA-4E27-814C-E27416B0EADC}" destId="{ABE6919F-C86E-478E-BBBF-C07E3E2647C8}" srcOrd="5" destOrd="0" presId="urn:microsoft.com/office/officeart/2009/3/layout/DescendingProcess"/>
    <dgm:cxn modelId="{88964A9D-FE65-4F46-AF64-92CE64100A1B}" type="presParOf" srcId="{ABE6919F-C86E-478E-BBBF-C07E3E2647C8}" destId="{8B3220DD-0D54-430C-9C84-AE7AC8B291A3}" srcOrd="0" destOrd="0" presId="urn:microsoft.com/office/officeart/2009/3/layout/DescendingProcess"/>
    <dgm:cxn modelId="{80F92318-8AD1-4E76-A85F-AF0D3771D65E}" type="presParOf" srcId="{1E5F2C3C-D8EA-4E27-814C-E27416B0EADC}" destId="{56314756-E393-421E-92D8-DD3CF34E4F0A}"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84D1B-7F30-478A-A5CD-B20478E528AF}" type="doc">
      <dgm:prSet loTypeId="urn:microsoft.com/office/officeart/2005/8/layout/process1" loCatId="process" qsTypeId="urn:microsoft.com/office/officeart/2005/8/quickstyle/simple1" qsCatId="simple" csTypeId="urn:microsoft.com/office/officeart/2005/8/colors/accent3_2" csCatId="accent3" phldr="1"/>
      <dgm:spPr/>
    </dgm:pt>
    <dgm:pt modelId="{78E3074A-7C31-404E-972C-51F043B0AC25}">
      <dgm:prSet phldrT="[Text]" custT="1"/>
      <dgm:spPr/>
      <dgm:t>
        <a:bodyPr/>
        <a:lstStyle/>
        <a:p>
          <a:r>
            <a:rPr lang="en-US" sz="2000" b="0" dirty="0" smtClean="0">
              <a:latin typeface="Gotham Bold" pitchFamily="50" charset="0"/>
              <a:cs typeface="Gotham Bold" pitchFamily="50" charset="0"/>
            </a:rPr>
            <a:t>Build</a:t>
          </a:r>
          <a:endParaRPr lang="en-US" sz="2000" b="0" dirty="0">
            <a:latin typeface="Gotham Bold" pitchFamily="50" charset="0"/>
            <a:cs typeface="Gotham Bold" pitchFamily="50" charset="0"/>
          </a:endParaRPr>
        </a:p>
      </dgm:t>
    </dgm:pt>
    <dgm:pt modelId="{3FA72D48-A68C-4090-8A08-3F4CDEB8203D}" type="parTrans" cxnId="{42749F71-8517-4E65-B193-0D6C2D8B85C7}">
      <dgm:prSet/>
      <dgm:spPr/>
      <dgm:t>
        <a:bodyPr/>
        <a:lstStyle/>
        <a:p>
          <a:endParaRPr lang="en-US" sz="1050" b="0">
            <a:latin typeface="Gotham Bold" pitchFamily="50" charset="0"/>
            <a:cs typeface="Gotham Bold" pitchFamily="50" charset="0"/>
          </a:endParaRPr>
        </a:p>
      </dgm:t>
    </dgm:pt>
    <dgm:pt modelId="{54DB78F9-8EEC-4387-81EB-B9656FC25850}" type="sibTrans" cxnId="{42749F71-8517-4E65-B193-0D6C2D8B85C7}">
      <dgm:prSet custT="1"/>
      <dgm:spPr/>
      <dgm:t>
        <a:bodyPr/>
        <a:lstStyle/>
        <a:p>
          <a:endParaRPr lang="en-US" sz="1200" b="0">
            <a:latin typeface="Gotham Bold" pitchFamily="50" charset="0"/>
            <a:cs typeface="Gotham Bold" pitchFamily="50" charset="0"/>
          </a:endParaRPr>
        </a:p>
      </dgm:t>
    </dgm:pt>
    <dgm:pt modelId="{5FCD7EAD-88DA-445E-8777-C40FFB59F208}">
      <dgm:prSet phldrT="[Text]" custT="1"/>
      <dgm:spPr/>
      <dgm:t>
        <a:bodyPr/>
        <a:lstStyle/>
        <a:p>
          <a:r>
            <a:rPr lang="en-US" sz="2000" b="0" dirty="0" smtClean="0">
              <a:latin typeface="Gotham Bold" pitchFamily="50" charset="0"/>
              <a:cs typeface="Gotham Bold" pitchFamily="50" charset="0"/>
            </a:rPr>
            <a:t>Test</a:t>
          </a:r>
          <a:endParaRPr lang="en-US" sz="2000" b="0" dirty="0">
            <a:latin typeface="Gotham Bold" pitchFamily="50" charset="0"/>
            <a:cs typeface="Gotham Bold" pitchFamily="50" charset="0"/>
          </a:endParaRPr>
        </a:p>
      </dgm:t>
    </dgm:pt>
    <dgm:pt modelId="{2BCD1A9A-D0AD-4C0C-9435-2CD342CD0A46}" type="parTrans" cxnId="{30274F66-1388-4C34-BE43-82FDDDE27D55}">
      <dgm:prSet/>
      <dgm:spPr/>
      <dgm:t>
        <a:bodyPr/>
        <a:lstStyle/>
        <a:p>
          <a:endParaRPr lang="en-US" sz="1050" b="0">
            <a:latin typeface="Gotham Bold" pitchFamily="50" charset="0"/>
            <a:cs typeface="Gotham Bold" pitchFamily="50" charset="0"/>
          </a:endParaRPr>
        </a:p>
      </dgm:t>
    </dgm:pt>
    <dgm:pt modelId="{83406BE8-C5CE-49B7-BC4A-0A3C2A57B0C1}" type="sibTrans" cxnId="{30274F66-1388-4C34-BE43-82FDDDE27D55}">
      <dgm:prSet custT="1"/>
      <dgm:spPr/>
      <dgm:t>
        <a:bodyPr/>
        <a:lstStyle/>
        <a:p>
          <a:endParaRPr lang="en-US" sz="1200" b="0">
            <a:latin typeface="Gotham Bold" pitchFamily="50" charset="0"/>
            <a:cs typeface="Gotham Bold" pitchFamily="50" charset="0"/>
          </a:endParaRPr>
        </a:p>
      </dgm:t>
    </dgm:pt>
    <dgm:pt modelId="{049EBE0F-DA5C-4E48-ABCE-FFB614131D99}" type="pres">
      <dgm:prSet presAssocID="{3D084D1B-7F30-478A-A5CD-B20478E528AF}" presName="Name0" presStyleCnt="0">
        <dgm:presLayoutVars>
          <dgm:dir/>
          <dgm:resizeHandles val="exact"/>
        </dgm:presLayoutVars>
      </dgm:prSet>
      <dgm:spPr/>
    </dgm:pt>
    <dgm:pt modelId="{D6D8544A-5E80-431B-A689-F2821DE1884B}" type="pres">
      <dgm:prSet presAssocID="{78E3074A-7C31-404E-972C-51F043B0AC25}" presName="node" presStyleLbl="node1" presStyleIdx="0" presStyleCnt="2" custScaleX="93924" custScaleY="53441">
        <dgm:presLayoutVars>
          <dgm:bulletEnabled val="1"/>
        </dgm:presLayoutVars>
      </dgm:prSet>
      <dgm:spPr/>
      <dgm:t>
        <a:bodyPr/>
        <a:lstStyle/>
        <a:p>
          <a:endParaRPr lang="en-US"/>
        </a:p>
      </dgm:t>
    </dgm:pt>
    <dgm:pt modelId="{D9ABB23E-9112-44B1-B1F7-9AF29D19ADC4}" type="pres">
      <dgm:prSet presAssocID="{54DB78F9-8EEC-4387-81EB-B9656FC25850}" presName="sibTrans" presStyleLbl="sibTrans2D1" presStyleIdx="0" presStyleCnt="1"/>
      <dgm:spPr/>
      <dgm:t>
        <a:bodyPr/>
        <a:lstStyle/>
        <a:p>
          <a:endParaRPr lang="en-US"/>
        </a:p>
      </dgm:t>
    </dgm:pt>
    <dgm:pt modelId="{ADA9AE0E-D890-400E-A3AC-4260B5DC418E}" type="pres">
      <dgm:prSet presAssocID="{54DB78F9-8EEC-4387-81EB-B9656FC25850}" presName="connectorText" presStyleLbl="sibTrans2D1" presStyleIdx="0" presStyleCnt="1"/>
      <dgm:spPr/>
      <dgm:t>
        <a:bodyPr/>
        <a:lstStyle/>
        <a:p>
          <a:endParaRPr lang="en-US"/>
        </a:p>
      </dgm:t>
    </dgm:pt>
    <dgm:pt modelId="{47FE03D4-F404-4E0D-ACD5-885B045B5D61}" type="pres">
      <dgm:prSet presAssocID="{5FCD7EAD-88DA-445E-8777-C40FFB59F208}" presName="node" presStyleLbl="node1" presStyleIdx="1" presStyleCnt="2" custScaleY="60483" custLinFactNeighborX="-5855" custLinFactNeighborY="1095">
        <dgm:presLayoutVars>
          <dgm:bulletEnabled val="1"/>
        </dgm:presLayoutVars>
      </dgm:prSet>
      <dgm:spPr/>
      <dgm:t>
        <a:bodyPr/>
        <a:lstStyle/>
        <a:p>
          <a:endParaRPr lang="en-US"/>
        </a:p>
      </dgm:t>
    </dgm:pt>
  </dgm:ptLst>
  <dgm:cxnLst>
    <dgm:cxn modelId="{42749F71-8517-4E65-B193-0D6C2D8B85C7}" srcId="{3D084D1B-7F30-478A-A5CD-B20478E528AF}" destId="{78E3074A-7C31-404E-972C-51F043B0AC25}" srcOrd="0" destOrd="0" parTransId="{3FA72D48-A68C-4090-8A08-3F4CDEB8203D}" sibTransId="{54DB78F9-8EEC-4387-81EB-B9656FC25850}"/>
    <dgm:cxn modelId="{047FE9AD-3CB6-42FC-97FD-86364EB72C37}" type="presOf" srcId="{5FCD7EAD-88DA-445E-8777-C40FFB59F208}" destId="{47FE03D4-F404-4E0D-ACD5-885B045B5D61}" srcOrd="0" destOrd="0" presId="urn:microsoft.com/office/officeart/2005/8/layout/process1"/>
    <dgm:cxn modelId="{00A05E44-985A-4EEB-967E-2F1983AA7166}" type="presOf" srcId="{54DB78F9-8EEC-4387-81EB-B9656FC25850}" destId="{D9ABB23E-9112-44B1-B1F7-9AF29D19ADC4}" srcOrd="0" destOrd="0" presId="urn:microsoft.com/office/officeart/2005/8/layout/process1"/>
    <dgm:cxn modelId="{FA49832E-3EA7-4621-9391-8030B7062727}" type="presOf" srcId="{54DB78F9-8EEC-4387-81EB-B9656FC25850}" destId="{ADA9AE0E-D890-400E-A3AC-4260B5DC418E}" srcOrd="1" destOrd="0" presId="urn:microsoft.com/office/officeart/2005/8/layout/process1"/>
    <dgm:cxn modelId="{30274F66-1388-4C34-BE43-82FDDDE27D55}" srcId="{3D084D1B-7F30-478A-A5CD-B20478E528AF}" destId="{5FCD7EAD-88DA-445E-8777-C40FFB59F208}" srcOrd="1" destOrd="0" parTransId="{2BCD1A9A-D0AD-4C0C-9435-2CD342CD0A46}" sibTransId="{83406BE8-C5CE-49B7-BC4A-0A3C2A57B0C1}"/>
    <dgm:cxn modelId="{94DC7E17-DB84-4AC0-87F9-39819462DEFE}" type="presOf" srcId="{78E3074A-7C31-404E-972C-51F043B0AC25}" destId="{D6D8544A-5E80-431B-A689-F2821DE1884B}" srcOrd="0" destOrd="0" presId="urn:microsoft.com/office/officeart/2005/8/layout/process1"/>
    <dgm:cxn modelId="{8D27FB0A-4C05-4768-9F20-C6A481F13C89}" type="presOf" srcId="{3D084D1B-7F30-478A-A5CD-B20478E528AF}" destId="{049EBE0F-DA5C-4E48-ABCE-FFB614131D99}" srcOrd="0" destOrd="0" presId="urn:microsoft.com/office/officeart/2005/8/layout/process1"/>
    <dgm:cxn modelId="{C60CFB2A-4C08-402D-A8FB-8CA91942CC65}" type="presParOf" srcId="{049EBE0F-DA5C-4E48-ABCE-FFB614131D99}" destId="{D6D8544A-5E80-431B-A689-F2821DE1884B}" srcOrd="0" destOrd="0" presId="urn:microsoft.com/office/officeart/2005/8/layout/process1"/>
    <dgm:cxn modelId="{9BC18C26-1DFA-48FD-B897-61F0BB073DF9}" type="presParOf" srcId="{049EBE0F-DA5C-4E48-ABCE-FFB614131D99}" destId="{D9ABB23E-9112-44B1-B1F7-9AF29D19ADC4}" srcOrd="1" destOrd="0" presId="urn:microsoft.com/office/officeart/2005/8/layout/process1"/>
    <dgm:cxn modelId="{3512FD56-EFE9-487D-9F45-7266A6969592}" type="presParOf" srcId="{D9ABB23E-9112-44B1-B1F7-9AF29D19ADC4}" destId="{ADA9AE0E-D890-400E-A3AC-4260B5DC418E}" srcOrd="0" destOrd="0" presId="urn:microsoft.com/office/officeart/2005/8/layout/process1"/>
    <dgm:cxn modelId="{8C130B74-32DD-4BC5-9406-32B9F19363D0}" type="presParOf" srcId="{049EBE0F-DA5C-4E48-ABCE-FFB614131D99}" destId="{47FE03D4-F404-4E0D-ACD5-885B045B5D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576" y="1"/>
            <a:ext cx="3038258" cy="464492"/>
          </a:xfrm>
          <a:prstGeom prst="rect">
            <a:avLst/>
          </a:prstGeom>
        </p:spPr>
        <p:txBody>
          <a:bodyPr vert="horz" lIns="91440" tIns="45720" rIns="91440" bIns="45720" rtlCol="0"/>
          <a:lstStyle>
            <a:lvl1pPr algn="r">
              <a:defRPr sz="1200"/>
            </a:lvl1pPr>
          </a:lstStyle>
          <a:p>
            <a:fld id="{9E623381-AFEF-490F-AA45-31EC49CF1500}" type="datetimeFigureOut">
              <a:rPr lang="en-US" smtClean="0"/>
              <a:pPr/>
              <a:t>10/19/2017</a:t>
            </a:fld>
            <a:endParaRPr lang="en-US"/>
          </a:p>
        </p:txBody>
      </p:sp>
      <p:sp>
        <p:nvSpPr>
          <p:cNvPr id="4" name="Footer Placeholder 3"/>
          <p:cNvSpPr>
            <a:spLocks noGrp="1"/>
          </p:cNvSpPr>
          <p:nvPr>
            <p:ph type="ftr" sz="quarter" idx="2"/>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0268"/>
            <a:ext cx="3038258" cy="464492"/>
          </a:xfrm>
          <a:prstGeom prst="rect">
            <a:avLst/>
          </a:prstGeom>
        </p:spPr>
        <p:txBody>
          <a:bodyPr vert="horz" lIns="91440" tIns="45720" rIns="91440" bIns="45720" rtlCol="0" anchor="b"/>
          <a:lstStyle>
            <a:lvl1pPr algn="r">
              <a:defRPr sz="1200"/>
            </a:lvl1pPr>
          </a:lstStyle>
          <a:p>
            <a:fld id="{D35BF31A-114D-494C-A5D5-F6526D175277}" type="slidenum">
              <a:rPr lang="en-US" smtClean="0"/>
              <a:pPr/>
              <a:t>‹Nº›</a:t>
            </a:fld>
            <a:endParaRPr lang="en-US"/>
          </a:p>
        </p:txBody>
      </p:sp>
    </p:spTree>
    <p:extLst>
      <p:ext uri="{BB962C8B-B14F-4D97-AF65-F5344CB8AC3E}">
        <p14:creationId xmlns:p14="http://schemas.microsoft.com/office/powerpoint/2010/main" val="340486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576" y="1"/>
            <a:ext cx="3038258" cy="464492"/>
          </a:xfrm>
          <a:prstGeom prst="rect">
            <a:avLst/>
          </a:prstGeom>
        </p:spPr>
        <p:txBody>
          <a:bodyPr vert="horz" lIns="91440" tIns="45720" rIns="91440" bIns="45720" rtlCol="0"/>
          <a:lstStyle>
            <a:lvl1pPr algn="r">
              <a:defRPr sz="1200"/>
            </a:lvl1pPr>
          </a:lstStyle>
          <a:p>
            <a:fld id="{E0CA216A-1E3F-4AD2-B74F-855E5673142F}" type="datetimeFigureOut">
              <a:rPr lang="en-US" smtClean="0"/>
              <a:pPr/>
              <a:t>10/19/2017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413" y="4415133"/>
            <a:ext cx="5609574" cy="41837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0268"/>
            <a:ext cx="3038258" cy="464492"/>
          </a:xfrm>
          <a:prstGeom prst="rect">
            <a:avLst/>
          </a:prstGeom>
        </p:spPr>
        <p:txBody>
          <a:bodyPr vert="horz" lIns="91440" tIns="45720" rIns="91440" bIns="45720" rtlCol="0" anchor="b"/>
          <a:lstStyle>
            <a:lvl1pPr algn="r">
              <a:defRPr sz="1200"/>
            </a:lvl1pPr>
          </a:lstStyle>
          <a:p>
            <a:fld id="{3DA09BFF-9304-4EE8-967B-56F816FBB8C1}" type="slidenum">
              <a:rPr lang="en-US" smtClean="0"/>
              <a:pPr/>
              <a:t>‹Nº›</a:t>
            </a:fld>
            <a:endParaRPr lang="en-US"/>
          </a:p>
        </p:txBody>
      </p:sp>
    </p:spTree>
    <p:extLst>
      <p:ext uri="{BB962C8B-B14F-4D97-AF65-F5344CB8AC3E}">
        <p14:creationId xmlns:p14="http://schemas.microsoft.com/office/powerpoint/2010/main" val="1504738913"/>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lgn="l"/>
            <a:r>
              <a:rPr lang="en-US" b="0" dirty="0" smtClean="0">
                <a:latin typeface="Calibri" pitchFamily="34" charset="0"/>
              </a:rPr>
              <a:t>This PowerPoint</a:t>
            </a:r>
            <a:r>
              <a:rPr lang="en-US" b="0" baseline="0" dirty="0" smtClean="0">
                <a:latin typeface="Calibri" pitchFamily="34" charset="0"/>
              </a:rPr>
              <a:t> Template includes a series of slide masters with predefined layouts and color schemes for formatting slides</a:t>
            </a:r>
          </a:p>
          <a:p>
            <a:pPr algn="l">
              <a:buFont typeface="Arial" pitchFamily="34" charset="0"/>
              <a:buChar char="•"/>
            </a:pPr>
            <a:r>
              <a:rPr lang="en-US" b="0" baseline="0" dirty="0" smtClean="0">
                <a:latin typeface="Calibri" pitchFamily="34" charset="0"/>
              </a:rPr>
              <a:t> Slide Masters are displayed when you right click on a slide and select </a:t>
            </a:r>
            <a:r>
              <a:rPr lang="en-US" b="1" baseline="0" dirty="0" smtClean="0">
                <a:latin typeface="Calibri" pitchFamily="34" charset="0"/>
              </a:rPr>
              <a:t>Layout</a:t>
            </a:r>
            <a:r>
              <a:rPr lang="en-US" b="0" baseline="0" dirty="0" smtClean="0">
                <a:latin typeface="Calibri" pitchFamily="34" charset="0"/>
              </a:rPr>
              <a:t> from menu</a:t>
            </a:r>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1</a:t>
            </a:fld>
            <a:endParaRPr lang="en-US"/>
          </a:p>
        </p:txBody>
      </p:sp>
    </p:spTree>
    <p:extLst>
      <p:ext uri="{BB962C8B-B14F-4D97-AF65-F5344CB8AC3E}">
        <p14:creationId xmlns:p14="http://schemas.microsoft.com/office/powerpoint/2010/main" val="83624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9019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0602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1170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0231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0750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6862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0886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lgn="l"/>
            <a:r>
              <a:rPr lang="en-US" b="0" dirty="0" smtClean="0">
                <a:latin typeface="Calibri" pitchFamily="34" charset="0"/>
              </a:rPr>
              <a:t>This PowerPoint</a:t>
            </a:r>
            <a:r>
              <a:rPr lang="en-US" b="0" baseline="0" dirty="0" smtClean="0">
                <a:latin typeface="Calibri" pitchFamily="34" charset="0"/>
              </a:rPr>
              <a:t> Template includes a series of slide masters with predefined layouts and color schemes for formatting slides</a:t>
            </a:r>
          </a:p>
          <a:p>
            <a:pPr algn="l">
              <a:buFont typeface="Arial" pitchFamily="34" charset="0"/>
              <a:buChar char="•"/>
            </a:pPr>
            <a:r>
              <a:rPr lang="en-US" b="0" baseline="0" dirty="0" smtClean="0">
                <a:latin typeface="Calibri" pitchFamily="34" charset="0"/>
              </a:rPr>
              <a:t> Slide Masters are displayed when you right click on a slide and select </a:t>
            </a:r>
            <a:r>
              <a:rPr lang="en-US" b="1" baseline="0" dirty="0" smtClean="0">
                <a:latin typeface="Calibri" pitchFamily="34" charset="0"/>
              </a:rPr>
              <a:t>Layout</a:t>
            </a:r>
            <a:r>
              <a:rPr lang="en-US" b="0" baseline="0" dirty="0" smtClean="0">
                <a:latin typeface="Calibri" pitchFamily="34" charset="0"/>
              </a:rPr>
              <a:t> from menu</a:t>
            </a:r>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22</a:t>
            </a:fld>
            <a:endParaRPr lang="en-US"/>
          </a:p>
        </p:txBody>
      </p:sp>
    </p:spTree>
    <p:extLst>
      <p:ext uri="{BB962C8B-B14F-4D97-AF65-F5344CB8AC3E}">
        <p14:creationId xmlns:p14="http://schemas.microsoft.com/office/powerpoint/2010/main" val="36845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5901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6037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E60CD-AFF7-44F1-AF94-53AC5933C63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7901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2789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8</a:t>
            </a:fld>
            <a:endParaRPr lang="en-US"/>
          </a:p>
        </p:txBody>
      </p:sp>
    </p:spTree>
    <p:extLst>
      <p:ext uri="{BB962C8B-B14F-4D97-AF65-F5344CB8AC3E}">
        <p14:creationId xmlns:p14="http://schemas.microsoft.com/office/powerpoint/2010/main" val="117822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6330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7416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FC77C-35BE-4275-862F-226922B9AC0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76306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2" descr="W:\Inprogress\Veracode MASTER\17503 Veracode PPT template programming\powerpoint\flattened-art\background-16x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91" r="12490"/>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reeform 8"/>
          <p:cNvSpPr>
            <a:spLocks noChangeAspect="1" noEditPoints="1"/>
          </p:cNvSpPr>
          <p:nvPr userDrawn="1"/>
        </p:nvSpPr>
        <p:spPr bwMode="auto">
          <a:xfrm>
            <a:off x="-2194560" y="1619729"/>
            <a:ext cx="5344640" cy="4020096"/>
          </a:xfrm>
          <a:custGeom>
            <a:avLst/>
            <a:gdLst>
              <a:gd name="T0" fmla="*/ 160 w 160"/>
              <a:gd name="T1" fmla="*/ 60 h 121"/>
              <a:gd name="T2" fmla="*/ 160 w 160"/>
              <a:gd name="T3" fmla="*/ 117 h 121"/>
              <a:gd name="T4" fmla="*/ 159 w 160"/>
              <a:gd name="T5" fmla="*/ 119 h 121"/>
              <a:gd name="T6" fmla="*/ 137 w 160"/>
              <a:gd name="T7" fmla="*/ 119 h 121"/>
              <a:gd name="T8" fmla="*/ 136 w 160"/>
              <a:gd name="T9" fmla="*/ 118 h 121"/>
              <a:gd name="T10" fmla="*/ 136 w 160"/>
              <a:gd name="T11" fmla="*/ 116 h 121"/>
              <a:gd name="T12" fmla="*/ 136 w 160"/>
              <a:gd name="T13" fmla="*/ 27 h 121"/>
              <a:gd name="T14" fmla="*/ 133 w 160"/>
              <a:gd name="T15" fmla="*/ 25 h 121"/>
              <a:gd name="T16" fmla="*/ 119 w 160"/>
              <a:gd name="T17" fmla="*/ 25 h 121"/>
              <a:gd name="T18" fmla="*/ 117 w 160"/>
              <a:gd name="T19" fmla="*/ 24 h 121"/>
              <a:gd name="T20" fmla="*/ 117 w 160"/>
              <a:gd name="T21" fmla="*/ 3 h 121"/>
              <a:gd name="T22" fmla="*/ 119 w 160"/>
              <a:gd name="T23" fmla="*/ 2 h 121"/>
              <a:gd name="T24" fmla="*/ 159 w 160"/>
              <a:gd name="T25" fmla="*/ 2 h 121"/>
              <a:gd name="T26" fmla="*/ 160 w 160"/>
              <a:gd name="T27" fmla="*/ 4 h 121"/>
              <a:gd name="T28" fmla="*/ 160 w 160"/>
              <a:gd name="T29" fmla="*/ 60 h 121"/>
              <a:gd name="T30" fmla="*/ 85 w 160"/>
              <a:gd name="T31" fmla="*/ 88 h 121"/>
              <a:gd name="T32" fmla="*/ 94 w 160"/>
              <a:gd name="T33" fmla="*/ 47 h 121"/>
              <a:gd name="T34" fmla="*/ 46 w 160"/>
              <a:gd name="T35" fmla="*/ 26 h 121"/>
              <a:gd name="T36" fmla="*/ 26 w 160"/>
              <a:gd name="T37" fmla="*/ 68 h 121"/>
              <a:gd name="T38" fmla="*/ 62 w 160"/>
              <a:gd name="T39" fmla="*/ 97 h 121"/>
              <a:gd name="T40" fmla="*/ 85 w 160"/>
              <a:gd name="T41" fmla="*/ 88 h 121"/>
              <a:gd name="T42" fmla="*/ 62 w 160"/>
              <a:gd name="T43" fmla="*/ 0 h 121"/>
              <a:gd name="T44" fmla="*/ 122 w 160"/>
              <a:gd name="T45" fmla="*/ 61 h 121"/>
              <a:gd name="T46" fmla="*/ 61 w 160"/>
              <a:gd name="T47" fmla="*/ 121 h 121"/>
              <a:gd name="T48" fmla="*/ 0 w 160"/>
              <a:gd name="T49" fmla="*/ 60 h 121"/>
              <a:gd name="T50" fmla="*/ 62 w 16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21">
                <a:moveTo>
                  <a:pt x="160" y="60"/>
                </a:moveTo>
                <a:cubicBezTo>
                  <a:pt x="160" y="79"/>
                  <a:pt x="160" y="98"/>
                  <a:pt x="160" y="117"/>
                </a:cubicBezTo>
                <a:cubicBezTo>
                  <a:pt x="160" y="118"/>
                  <a:pt x="160" y="119"/>
                  <a:pt x="159" y="119"/>
                </a:cubicBezTo>
                <a:cubicBezTo>
                  <a:pt x="151" y="119"/>
                  <a:pt x="144" y="119"/>
                  <a:pt x="137" y="119"/>
                </a:cubicBezTo>
                <a:cubicBezTo>
                  <a:pt x="136" y="119"/>
                  <a:pt x="136" y="118"/>
                  <a:pt x="136" y="118"/>
                </a:cubicBezTo>
                <a:cubicBezTo>
                  <a:pt x="136" y="117"/>
                  <a:pt x="136" y="117"/>
                  <a:pt x="136" y="116"/>
                </a:cubicBezTo>
                <a:cubicBezTo>
                  <a:pt x="136" y="87"/>
                  <a:pt x="136" y="57"/>
                  <a:pt x="136" y="27"/>
                </a:cubicBezTo>
                <a:cubicBezTo>
                  <a:pt x="136" y="25"/>
                  <a:pt x="136" y="25"/>
                  <a:pt x="133" y="25"/>
                </a:cubicBezTo>
                <a:cubicBezTo>
                  <a:pt x="129" y="25"/>
                  <a:pt x="124" y="25"/>
                  <a:pt x="119" y="25"/>
                </a:cubicBezTo>
                <a:cubicBezTo>
                  <a:pt x="118" y="25"/>
                  <a:pt x="117" y="25"/>
                  <a:pt x="117" y="24"/>
                </a:cubicBezTo>
                <a:cubicBezTo>
                  <a:pt x="117" y="17"/>
                  <a:pt x="117" y="10"/>
                  <a:pt x="117" y="3"/>
                </a:cubicBezTo>
                <a:cubicBezTo>
                  <a:pt x="117" y="2"/>
                  <a:pt x="117" y="2"/>
                  <a:pt x="119" y="2"/>
                </a:cubicBezTo>
                <a:cubicBezTo>
                  <a:pt x="132" y="2"/>
                  <a:pt x="145" y="2"/>
                  <a:pt x="159" y="2"/>
                </a:cubicBezTo>
                <a:cubicBezTo>
                  <a:pt x="160" y="2"/>
                  <a:pt x="160" y="2"/>
                  <a:pt x="160" y="4"/>
                </a:cubicBezTo>
                <a:cubicBezTo>
                  <a:pt x="160" y="22"/>
                  <a:pt x="160" y="41"/>
                  <a:pt x="160" y="60"/>
                </a:cubicBezTo>
                <a:moveTo>
                  <a:pt x="85" y="88"/>
                </a:moveTo>
                <a:cubicBezTo>
                  <a:pt x="97" y="76"/>
                  <a:pt x="100" y="62"/>
                  <a:pt x="94" y="47"/>
                </a:cubicBezTo>
                <a:cubicBezTo>
                  <a:pt x="86" y="23"/>
                  <a:pt x="63" y="19"/>
                  <a:pt x="46" y="26"/>
                </a:cubicBezTo>
                <a:cubicBezTo>
                  <a:pt x="31" y="33"/>
                  <a:pt x="22" y="51"/>
                  <a:pt x="26" y="68"/>
                </a:cubicBezTo>
                <a:cubicBezTo>
                  <a:pt x="30" y="86"/>
                  <a:pt x="44" y="97"/>
                  <a:pt x="62" y="97"/>
                </a:cubicBezTo>
                <a:cubicBezTo>
                  <a:pt x="70" y="97"/>
                  <a:pt x="79" y="95"/>
                  <a:pt x="85" y="88"/>
                </a:cubicBezTo>
                <a:moveTo>
                  <a:pt x="62" y="0"/>
                </a:moveTo>
                <a:cubicBezTo>
                  <a:pt x="95" y="0"/>
                  <a:pt x="122" y="27"/>
                  <a:pt x="122" y="61"/>
                </a:cubicBezTo>
                <a:cubicBezTo>
                  <a:pt x="122" y="94"/>
                  <a:pt x="95" y="121"/>
                  <a:pt x="61" y="121"/>
                </a:cubicBezTo>
                <a:cubicBezTo>
                  <a:pt x="28" y="121"/>
                  <a:pt x="0" y="93"/>
                  <a:pt x="0" y="60"/>
                </a:cubicBezTo>
                <a:cubicBezTo>
                  <a:pt x="0" y="27"/>
                  <a:pt x="28" y="0"/>
                  <a:pt x="62" y="0"/>
                </a:cubicBezTo>
              </a:path>
            </a:pathLst>
          </a:custGeom>
          <a:solidFill>
            <a:srgbClr val="000000">
              <a:alpha val="4000"/>
            </a:srgbClr>
          </a:solidFill>
          <a:ln>
            <a:noFill/>
          </a:ln>
        </p:spPr>
        <p:txBody>
          <a:bodyPr vert="horz" wrap="square" lIns="121899" tIns="60949" rIns="121899" bIns="60949" numCol="1" anchor="t" anchorCtr="0" compatLnSpc="1">
            <a:prstTxWarp prst="textNoShape">
              <a:avLst/>
            </a:prstTxWarp>
          </a:bodyPr>
          <a:lstStyle/>
          <a:p>
            <a:endParaRPr lang="en-US"/>
          </a:p>
        </p:txBody>
      </p:sp>
      <p:pic>
        <p:nvPicPr>
          <p:cNvPr id="11" name="Picture 10" descr="veracode_logo_WhiteBlac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4988" y="348292"/>
            <a:ext cx="2606485" cy="392645"/>
          </a:xfrm>
          <a:prstGeom prst="rect">
            <a:avLst/>
          </a:prstGeom>
        </p:spPr>
      </p:pic>
      <p:sp>
        <p:nvSpPr>
          <p:cNvPr id="2" name="Title 1"/>
          <p:cNvSpPr>
            <a:spLocks noGrp="1"/>
          </p:cNvSpPr>
          <p:nvPr>
            <p:ph type="title"/>
          </p:nvPr>
        </p:nvSpPr>
        <p:spPr>
          <a:xfrm>
            <a:off x="1097280" y="1906588"/>
            <a:ext cx="5852160" cy="1751012"/>
          </a:xfrm>
        </p:spPr>
        <p:txBody>
          <a:bodyPr anchor="b" anchorCtr="0"/>
          <a:lstStyle>
            <a:lvl1pPr algn="r">
              <a:lnSpc>
                <a:spcPct val="95000"/>
              </a:lnSpc>
              <a:defRPr sz="4800" b="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1097280" y="3779520"/>
            <a:ext cx="5852160" cy="975360"/>
          </a:xfrm>
        </p:spPr>
        <p:txBody>
          <a:bodyPr/>
          <a:lstStyle>
            <a:lvl1pPr marL="0" indent="0" algn="r">
              <a:lnSpc>
                <a:spcPct val="95000"/>
              </a:lnSpc>
              <a:spcBef>
                <a:spcPts val="800"/>
              </a:spcBef>
              <a:buFontTx/>
              <a:buNone/>
              <a:defRPr sz="2000" b="0">
                <a:solidFill>
                  <a:schemeClr val="bg1"/>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smtClean="0"/>
              <a:t>Click to edit Master text styles</a:t>
            </a:r>
          </a:p>
        </p:txBody>
      </p:sp>
      <p:sp>
        <p:nvSpPr>
          <p:cNvPr id="8" name="Rectangle 5"/>
          <p:cNvSpPr txBox="1">
            <a:spLocks noChangeArrowheads="1"/>
          </p:cNvSpPr>
          <p:nvPr userDrawn="1"/>
        </p:nvSpPr>
        <p:spPr bwMode="gray">
          <a:xfrm>
            <a:off x="689552" y="6173788"/>
            <a:ext cx="3882449" cy="48852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1218987"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 </a:t>
            </a:r>
            <a:r>
              <a:rPr kumimoji="0" lang="is-I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2017</a:t>
            </a:r>
            <a:r>
              <a:rPr kumimoji="0" lang="en-U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 VERACODE INC.</a:t>
            </a:r>
            <a:endParaRPr kumimoji="0" lang="en-US" sz="1100" b="0" i="0" u="none" strike="noStrike" kern="1200" cap="none" spc="0" normalizeH="0" baseline="0" noProof="0" dirty="0">
              <a:ln>
                <a:noFill/>
              </a:ln>
              <a:solidFill>
                <a:schemeClr val="tx2">
                  <a:lumMod val="40000"/>
                  <a:lumOff val="60000"/>
                </a:schemeClr>
              </a:solidFill>
              <a:effectLst/>
              <a:uLnTx/>
              <a:uFillTx/>
              <a:latin typeface="+mj-lt"/>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2" descr="W:\Inprogress\Veracode MASTER\17503 Veracode PPT template programming\powerpoint\flattened-art\background-16x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91" r="12490"/>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reeform 8"/>
          <p:cNvSpPr>
            <a:spLocks noChangeAspect="1" noEditPoints="1"/>
          </p:cNvSpPr>
          <p:nvPr userDrawn="1"/>
        </p:nvSpPr>
        <p:spPr bwMode="auto">
          <a:xfrm>
            <a:off x="-2194560" y="1619729"/>
            <a:ext cx="5344640" cy="4020096"/>
          </a:xfrm>
          <a:custGeom>
            <a:avLst/>
            <a:gdLst>
              <a:gd name="T0" fmla="*/ 160 w 160"/>
              <a:gd name="T1" fmla="*/ 60 h 121"/>
              <a:gd name="T2" fmla="*/ 160 w 160"/>
              <a:gd name="T3" fmla="*/ 117 h 121"/>
              <a:gd name="T4" fmla="*/ 159 w 160"/>
              <a:gd name="T5" fmla="*/ 119 h 121"/>
              <a:gd name="T6" fmla="*/ 137 w 160"/>
              <a:gd name="T7" fmla="*/ 119 h 121"/>
              <a:gd name="T8" fmla="*/ 136 w 160"/>
              <a:gd name="T9" fmla="*/ 118 h 121"/>
              <a:gd name="T10" fmla="*/ 136 w 160"/>
              <a:gd name="T11" fmla="*/ 116 h 121"/>
              <a:gd name="T12" fmla="*/ 136 w 160"/>
              <a:gd name="T13" fmla="*/ 27 h 121"/>
              <a:gd name="T14" fmla="*/ 133 w 160"/>
              <a:gd name="T15" fmla="*/ 25 h 121"/>
              <a:gd name="T16" fmla="*/ 119 w 160"/>
              <a:gd name="T17" fmla="*/ 25 h 121"/>
              <a:gd name="T18" fmla="*/ 117 w 160"/>
              <a:gd name="T19" fmla="*/ 24 h 121"/>
              <a:gd name="T20" fmla="*/ 117 w 160"/>
              <a:gd name="T21" fmla="*/ 3 h 121"/>
              <a:gd name="T22" fmla="*/ 119 w 160"/>
              <a:gd name="T23" fmla="*/ 2 h 121"/>
              <a:gd name="T24" fmla="*/ 159 w 160"/>
              <a:gd name="T25" fmla="*/ 2 h 121"/>
              <a:gd name="T26" fmla="*/ 160 w 160"/>
              <a:gd name="T27" fmla="*/ 4 h 121"/>
              <a:gd name="T28" fmla="*/ 160 w 160"/>
              <a:gd name="T29" fmla="*/ 60 h 121"/>
              <a:gd name="T30" fmla="*/ 85 w 160"/>
              <a:gd name="T31" fmla="*/ 88 h 121"/>
              <a:gd name="T32" fmla="*/ 94 w 160"/>
              <a:gd name="T33" fmla="*/ 47 h 121"/>
              <a:gd name="T34" fmla="*/ 46 w 160"/>
              <a:gd name="T35" fmla="*/ 26 h 121"/>
              <a:gd name="T36" fmla="*/ 26 w 160"/>
              <a:gd name="T37" fmla="*/ 68 h 121"/>
              <a:gd name="T38" fmla="*/ 62 w 160"/>
              <a:gd name="T39" fmla="*/ 97 h 121"/>
              <a:gd name="T40" fmla="*/ 85 w 160"/>
              <a:gd name="T41" fmla="*/ 88 h 121"/>
              <a:gd name="T42" fmla="*/ 62 w 160"/>
              <a:gd name="T43" fmla="*/ 0 h 121"/>
              <a:gd name="T44" fmla="*/ 122 w 160"/>
              <a:gd name="T45" fmla="*/ 61 h 121"/>
              <a:gd name="T46" fmla="*/ 61 w 160"/>
              <a:gd name="T47" fmla="*/ 121 h 121"/>
              <a:gd name="T48" fmla="*/ 0 w 160"/>
              <a:gd name="T49" fmla="*/ 60 h 121"/>
              <a:gd name="T50" fmla="*/ 62 w 16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21">
                <a:moveTo>
                  <a:pt x="160" y="60"/>
                </a:moveTo>
                <a:cubicBezTo>
                  <a:pt x="160" y="79"/>
                  <a:pt x="160" y="98"/>
                  <a:pt x="160" y="117"/>
                </a:cubicBezTo>
                <a:cubicBezTo>
                  <a:pt x="160" y="118"/>
                  <a:pt x="160" y="119"/>
                  <a:pt x="159" y="119"/>
                </a:cubicBezTo>
                <a:cubicBezTo>
                  <a:pt x="151" y="119"/>
                  <a:pt x="144" y="119"/>
                  <a:pt x="137" y="119"/>
                </a:cubicBezTo>
                <a:cubicBezTo>
                  <a:pt x="136" y="119"/>
                  <a:pt x="136" y="118"/>
                  <a:pt x="136" y="118"/>
                </a:cubicBezTo>
                <a:cubicBezTo>
                  <a:pt x="136" y="117"/>
                  <a:pt x="136" y="117"/>
                  <a:pt x="136" y="116"/>
                </a:cubicBezTo>
                <a:cubicBezTo>
                  <a:pt x="136" y="87"/>
                  <a:pt x="136" y="57"/>
                  <a:pt x="136" y="27"/>
                </a:cubicBezTo>
                <a:cubicBezTo>
                  <a:pt x="136" y="25"/>
                  <a:pt x="136" y="25"/>
                  <a:pt x="133" y="25"/>
                </a:cubicBezTo>
                <a:cubicBezTo>
                  <a:pt x="129" y="25"/>
                  <a:pt x="124" y="25"/>
                  <a:pt x="119" y="25"/>
                </a:cubicBezTo>
                <a:cubicBezTo>
                  <a:pt x="118" y="25"/>
                  <a:pt x="117" y="25"/>
                  <a:pt x="117" y="24"/>
                </a:cubicBezTo>
                <a:cubicBezTo>
                  <a:pt x="117" y="17"/>
                  <a:pt x="117" y="10"/>
                  <a:pt x="117" y="3"/>
                </a:cubicBezTo>
                <a:cubicBezTo>
                  <a:pt x="117" y="2"/>
                  <a:pt x="117" y="2"/>
                  <a:pt x="119" y="2"/>
                </a:cubicBezTo>
                <a:cubicBezTo>
                  <a:pt x="132" y="2"/>
                  <a:pt x="145" y="2"/>
                  <a:pt x="159" y="2"/>
                </a:cubicBezTo>
                <a:cubicBezTo>
                  <a:pt x="160" y="2"/>
                  <a:pt x="160" y="2"/>
                  <a:pt x="160" y="4"/>
                </a:cubicBezTo>
                <a:cubicBezTo>
                  <a:pt x="160" y="22"/>
                  <a:pt x="160" y="41"/>
                  <a:pt x="160" y="60"/>
                </a:cubicBezTo>
                <a:moveTo>
                  <a:pt x="85" y="88"/>
                </a:moveTo>
                <a:cubicBezTo>
                  <a:pt x="97" y="76"/>
                  <a:pt x="100" y="62"/>
                  <a:pt x="94" y="47"/>
                </a:cubicBezTo>
                <a:cubicBezTo>
                  <a:pt x="86" y="23"/>
                  <a:pt x="63" y="19"/>
                  <a:pt x="46" y="26"/>
                </a:cubicBezTo>
                <a:cubicBezTo>
                  <a:pt x="31" y="33"/>
                  <a:pt x="22" y="51"/>
                  <a:pt x="26" y="68"/>
                </a:cubicBezTo>
                <a:cubicBezTo>
                  <a:pt x="30" y="86"/>
                  <a:pt x="44" y="97"/>
                  <a:pt x="62" y="97"/>
                </a:cubicBezTo>
                <a:cubicBezTo>
                  <a:pt x="70" y="97"/>
                  <a:pt x="79" y="95"/>
                  <a:pt x="85" y="88"/>
                </a:cubicBezTo>
                <a:moveTo>
                  <a:pt x="62" y="0"/>
                </a:moveTo>
                <a:cubicBezTo>
                  <a:pt x="95" y="0"/>
                  <a:pt x="122" y="27"/>
                  <a:pt x="122" y="61"/>
                </a:cubicBezTo>
                <a:cubicBezTo>
                  <a:pt x="122" y="94"/>
                  <a:pt x="95" y="121"/>
                  <a:pt x="61" y="121"/>
                </a:cubicBezTo>
                <a:cubicBezTo>
                  <a:pt x="28" y="121"/>
                  <a:pt x="0" y="93"/>
                  <a:pt x="0" y="60"/>
                </a:cubicBezTo>
                <a:cubicBezTo>
                  <a:pt x="0" y="27"/>
                  <a:pt x="28" y="0"/>
                  <a:pt x="62" y="0"/>
                </a:cubicBezTo>
              </a:path>
            </a:pathLst>
          </a:custGeom>
          <a:solidFill>
            <a:srgbClr val="000000">
              <a:alpha val="4000"/>
            </a:srgbClr>
          </a:solidFill>
          <a:ln>
            <a:noFill/>
          </a:ln>
        </p:spPr>
        <p:txBody>
          <a:bodyPr vert="horz" wrap="square" lIns="121899" tIns="60949" rIns="121899" bIns="60949" numCol="1" anchor="t" anchorCtr="0" compatLnSpc="1">
            <a:prstTxWarp prst="textNoShape">
              <a:avLst/>
            </a:prstTxWarp>
          </a:bodyPr>
          <a:lstStyle/>
          <a:p>
            <a:endParaRPr lang="en-US"/>
          </a:p>
        </p:txBody>
      </p:sp>
      <p:pic>
        <p:nvPicPr>
          <p:cNvPr id="11" name="Picture 10" descr="veracode_logo_WhiteBlac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4988" y="348292"/>
            <a:ext cx="2606485" cy="392645"/>
          </a:xfrm>
          <a:prstGeom prst="rect">
            <a:avLst/>
          </a:prstGeom>
        </p:spPr>
      </p:pic>
      <p:sp>
        <p:nvSpPr>
          <p:cNvPr id="3" name="TextBox 2"/>
          <p:cNvSpPr txBox="1"/>
          <p:nvPr userDrawn="1"/>
        </p:nvSpPr>
        <p:spPr bwMode="auto">
          <a:xfrm>
            <a:off x="2188746" y="1906588"/>
            <a:ext cx="4760692" cy="2743200"/>
          </a:xfrm>
          <a:prstGeom prst="rect">
            <a:avLst/>
          </a:prstGeom>
          <a:noFill/>
          <a:ln w="12700" cap="sq" algn="ctr">
            <a:noFill/>
            <a:miter lim="800000"/>
            <a:headEnd/>
            <a:tailEnd/>
          </a:ln>
          <a:effectLst/>
        </p:spPr>
        <p:txBody>
          <a:bodyPr wrap="square" rtlCol="0" anchor="ctr" anchorCtr="0">
            <a:noAutofit/>
          </a:bodyPr>
          <a:lstStyle/>
          <a:p>
            <a:pPr algn="ctr" rtl="0" eaLnBrk="1" fontAlgn="base" hangingPunct="1">
              <a:lnSpc>
                <a:spcPct val="95000"/>
              </a:lnSpc>
              <a:spcBef>
                <a:spcPct val="0"/>
              </a:spcBef>
              <a:spcAft>
                <a:spcPct val="0"/>
              </a:spcAft>
            </a:pPr>
            <a:r>
              <a:rPr lang="en-US" sz="5400" b="0" noProof="0" dirty="0" smtClean="0">
                <a:solidFill>
                  <a:schemeClr val="bg1"/>
                </a:solidFill>
                <a:latin typeface="+mj-lt"/>
                <a:ea typeface="+mj-ea"/>
                <a:cs typeface="+mj-cs"/>
              </a:rPr>
              <a:t>Thank You!</a:t>
            </a:r>
            <a:endParaRPr lang="en-US" sz="5400" b="0" dirty="0" smtClean="0">
              <a:solidFill>
                <a:schemeClr val="bg1"/>
              </a:solidFill>
              <a:latin typeface="+mj-lt"/>
              <a:ea typeface="+mj-ea"/>
              <a:cs typeface="+mj-cs"/>
            </a:endParaRPr>
          </a:p>
        </p:txBody>
      </p:sp>
      <p:sp>
        <p:nvSpPr>
          <p:cNvPr id="9" name="Rectangle 5"/>
          <p:cNvSpPr txBox="1">
            <a:spLocks noChangeArrowheads="1"/>
          </p:cNvSpPr>
          <p:nvPr userDrawn="1"/>
        </p:nvSpPr>
        <p:spPr bwMode="gray">
          <a:xfrm>
            <a:off x="689552" y="6173788"/>
            <a:ext cx="3882449" cy="48852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1218987"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 </a:t>
            </a:r>
            <a:r>
              <a:rPr kumimoji="0" lang="is-I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2017</a:t>
            </a:r>
            <a:r>
              <a:rPr kumimoji="0" lang="en-US" sz="1100" b="0" i="0" u="none" strike="noStrike" kern="1200" cap="none" spc="0" normalizeH="0" baseline="0" noProof="0" dirty="0" smtClean="0">
                <a:ln>
                  <a:noFill/>
                </a:ln>
                <a:solidFill>
                  <a:schemeClr val="tx2">
                    <a:lumMod val="40000"/>
                    <a:lumOff val="60000"/>
                  </a:schemeClr>
                </a:solidFill>
                <a:effectLst/>
                <a:uLnTx/>
                <a:uFillTx/>
                <a:latin typeface="+mj-lt"/>
                <a:ea typeface="+mn-ea"/>
                <a:cs typeface="+mn-cs"/>
              </a:rPr>
              <a:t> VERACODE INC.</a:t>
            </a:r>
            <a:endParaRPr kumimoji="0" lang="en-US" sz="1100" b="0" i="0" u="none" strike="noStrike" kern="1200" cap="none" spc="0" normalizeH="0" baseline="0" noProof="0" dirty="0">
              <a:ln>
                <a:noFill/>
              </a:ln>
              <a:solidFill>
                <a:schemeClr val="tx2">
                  <a:lumMod val="40000"/>
                  <a:lumOff val="60000"/>
                </a:schemeClr>
              </a:solidFill>
              <a:effectLst/>
              <a:uLnTx/>
              <a:uFillTx/>
              <a:latin typeface="+mj-lt"/>
              <a:ea typeface="+mn-ea"/>
              <a:cs typeface="+mn-cs"/>
            </a:endParaRPr>
          </a:p>
        </p:txBody>
      </p:sp>
    </p:spTree>
    <p:extLst>
      <p:ext uri="{BB962C8B-B14F-4D97-AF65-F5344CB8AC3E}">
        <p14:creationId xmlns:p14="http://schemas.microsoft.com/office/powerpoint/2010/main" val="4050923107"/>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Bu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4020630"/>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2"/>
            <a:ext cx="8534400" cy="1608133"/>
          </a:xfrm>
        </p:spPr>
        <p:txBody>
          <a:bodyPr/>
          <a:lstStyle>
            <a:lvl1pPr>
              <a:lnSpc>
                <a:spcPct val="95000"/>
              </a:lnSpc>
              <a:buClr>
                <a:schemeClr val="bg1">
                  <a:lumMod val="50000"/>
                </a:schemeClr>
              </a:buClr>
              <a:defRPr sz="1500">
                <a:solidFill>
                  <a:schemeClr val="tx1"/>
                </a:solidFill>
              </a:defRPr>
            </a:lvl1pPr>
            <a:lvl2pPr>
              <a:buClr>
                <a:schemeClr val="bg1">
                  <a:lumMod val="50000"/>
                </a:schemeClr>
              </a:buClr>
              <a:defRPr sz="1350">
                <a:solidFill>
                  <a:schemeClr val="tx1"/>
                </a:solidFill>
              </a:defRPr>
            </a:lvl2pPr>
            <a:lvl3pPr>
              <a:buClr>
                <a:schemeClr val="bg1">
                  <a:lumMod val="50000"/>
                </a:schemeClr>
              </a:buClr>
              <a:defRPr sz="1200">
                <a:solidFill>
                  <a:schemeClr val="tx1"/>
                </a:solidFill>
              </a:defRPr>
            </a:lvl3pPr>
            <a:lvl4pPr>
              <a:buClr>
                <a:schemeClr val="bg1">
                  <a:lumMod val="50000"/>
                </a:schemeClr>
              </a:buClr>
              <a:defRPr sz="1200">
                <a:solidFill>
                  <a:schemeClr val="tx1"/>
                </a:solidFill>
              </a:defRPr>
            </a:lvl4pPr>
            <a:lvl5pPr>
              <a:buClr>
                <a:schemeClr val="bg1">
                  <a:lumMod val="50000"/>
                </a:schemeClr>
              </a:buCl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black">
          <a:xfrm>
            <a:off x="1" y="373356"/>
            <a:ext cx="8839200" cy="683264"/>
          </a:xfrm>
          <a:prstGeom prst="rect">
            <a:avLst/>
          </a:prstGeom>
          <a:solidFill>
            <a:schemeClr val="tx1"/>
          </a:solidFill>
          <a:ln w="9525">
            <a:noFill/>
            <a:miter lim="800000"/>
            <a:headEnd/>
            <a:tailEnd/>
          </a:ln>
        </p:spPr>
        <p:txBody>
          <a:bodyPr vert="horz" wrap="square" lIns="457200" tIns="91440" rIns="91440" bIns="91440" numCol="1" anchor="b" anchorCtr="0" compatLnSpc="1">
            <a:prstTxWarp prst="textNoShape">
              <a:avLst/>
            </a:prstTxWarp>
            <a:spAutoFit/>
          </a:bodyPr>
          <a:lstStyle/>
          <a:p>
            <a:pPr lvl="0"/>
            <a:r>
              <a:rPr lang="en-US" dirty="0" smtClean="0"/>
              <a:t>Click To Edit Master Title Style</a:t>
            </a:r>
            <a:endParaRPr lang="en-US" dirty="0"/>
          </a:p>
        </p:txBody>
      </p:sp>
    </p:spTree>
    <p:extLst>
      <p:ext uri="{BB962C8B-B14F-4D97-AF65-F5344CB8AC3E}">
        <p14:creationId xmlns:p14="http://schemas.microsoft.com/office/powerpoint/2010/main" val="302893398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2" descr="W:\Inprogress\Veracode MASTER\17503 Veracode PPT template programming\powerpoint\flattened-art\background-16x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91" r="12490"/>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reeform 8"/>
          <p:cNvSpPr>
            <a:spLocks noChangeAspect="1" noEditPoints="1"/>
          </p:cNvSpPr>
          <p:nvPr userDrawn="1"/>
        </p:nvSpPr>
        <p:spPr bwMode="auto">
          <a:xfrm>
            <a:off x="3111973" y="1619729"/>
            <a:ext cx="5344640" cy="4020096"/>
          </a:xfrm>
          <a:custGeom>
            <a:avLst/>
            <a:gdLst>
              <a:gd name="T0" fmla="*/ 160 w 160"/>
              <a:gd name="T1" fmla="*/ 60 h 121"/>
              <a:gd name="T2" fmla="*/ 160 w 160"/>
              <a:gd name="T3" fmla="*/ 117 h 121"/>
              <a:gd name="T4" fmla="*/ 159 w 160"/>
              <a:gd name="T5" fmla="*/ 119 h 121"/>
              <a:gd name="T6" fmla="*/ 137 w 160"/>
              <a:gd name="T7" fmla="*/ 119 h 121"/>
              <a:gd name="T8" fmla="*/ 136 w 160"/>
              <a:gd name="T9" fmla="*/ 118 h 121"/>
              <a:gd name="T10" fmla="*/ 136 w 160"/>
              <a:gd name="T11" fmla="*/ 116 h 121"/>
              <a:gd name="T12" fmla="*/ 136 w 160"/>
              <a:gd name="T13" fmla="*/ 27 h 121"/>
              <a:gd name="T14" fmla="*/ 133 w 160"/>
              <a:gd name="T15" fmla="*/ 25 h 121"/>
              <a:gd name="T16" fmla="*/ 119 w 160"/>
              <a:gd name="T17" fmla="*/ 25 h 121"/>
              <a:gd name="T18" fmla="*/ 117 w 160"/>
              <a:gd name="T19" fmla="*/ 24 h 121"/>
              <a:gd name="T20" fmla="*/ 117 w 160"/>
              <a:gd name="T21" fmla="*/ 3 h 121"/>
              <a:gd name="T22" fmla="*/ 119 w 160"/>
              <a:gd name="T23" fmla="*/ 2 h 121"/>
              <a:gd name="T24" fmla="*/ 159 w 160"/>
              <a:gd name="T25" fmla="*/ 2 h 121"/>
              <a:gd name="T26" fmla="*/ 160 w 160"/>
              <a:gd name="T27" fmla="*/ 4 h 121"/>
              <a:gd name="T28" fmla="*/ 160 w 160"/>
              <a:gd name="T29" fmla="*/ 60 h 121"/>
              <a:gd name="T30" fmla="*/ 85 w 160"/>
              <a:gd name="T31" fmla="*/ 88 h 121"/>
              <a:gd name="T32" fmla="*/ 94 w 160"/>
              <a:gd name="T33" fmla="*/ 47 h 121"/>
              <a:gd name="T34" fmla="*/ 46 w 160"/>
              <a:gd name="T35" fmla="*/ 26 h 121"/>
              <a:gd name="T36" fmla="*/ 26 w 160"/>
              <a:gd name="T37" fmla="*/ 68 h 121"/>
              <a:gd name="T38" fmla="*/ 62 w 160"/>
              <a:gd name="T39" fmla="*/ 97 h 121"/>
              <a:gd name="T40" fmla="*/ 85 w 160"/>
              <a:gd name="T41" fmla="*/ 88 h 121"/>
              <a:gd name="T42" fmla="*/ 62 w 160"/>
              <a:gd name="T43" fmla="*/ 0 h 121"/>
              <a:gd name="T44" fmla="*/ 122 w 160"/>
              <a:gd name="T45" fmla="*/ 61 h 121"/>
              <a:gd name="T46" fmla="*/ 61 w 160"/>
              <a:gd name="T47" fmla="*/ 121 h 121"/>
              <a:gd name="T48" fmla="*/ 0 w 160"/>
              <a:gd name="T49" fmla="*/ 60 h 121"/>
              <a:gd name="T50" fmla="*/ 62 w 16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21">
                <a:moveTo>
                  <a:pt x="160" y="60"/>
                </a:moveTo>
                <a:cubicBezTo>
                  <a:pt x="160" y="79"/>
                  <a:pt x="160" y="98"/>
                  <a:pt x="160" y="117"/>
                </a:cubicBezTo>
                <a:cubicBezTo>
                  <a:pt x="160" y="118"/>
                  <a:pt x="160" y="119"/>
                  <a:pt x="159" y="119"/>
                </a:cubicBezTo>
                <a:cubicBezTo>
                  <a:pt x="151" y="119"/>
                  <a:pt x="144" y="119"/>
                  <a:pt x="137" y="119"/>
                </a:cubicBezTo>
                <a:cubicBezTo>
                  <a:pt x="136" y="119"/>
                  <a:pt x="136" y="118"/>
                  <a:pt x="136" y="118"/>
                </a:cubicBezTo>
                <a:cubicBezTo>
                  <a:pt x="136" y="117"/>
                  <a:pt x="136" y="117"/>
                  <a:pt x="136" y="116"/>
                </a:cubicBezTo>
                <a:cubicBezTo>
                  <a:pt x="136" y="87"/>
                  <a:pt x="136" y="57"/>
                  <a:pt x="136" y="27"/>
                </a:cubicBezTo>
                <a:cubicBezTo>
                  <a:pt x="136" y="25"/>
                  <a:pt x="136" y="25"/>
                  <a:pt x="133" y="25"/>
                </a:cubicBezTo>
                <a:cubicBezTo>
                  <a:pt x="129" y="25"/>
                  <a:pt x="124" y="25"/>
                  <a:pt x="119" y="25"/>
                </a:cubicBezTo>
                <a:cubicBezTo>
                  <a:pt x="118" y="25"/>
                  <a:pt x="117" y="25"/>
                  <a:pt x="117" y="24"/>
                </a:cubicBezTo>
                <a:cubicBezTo>
                  <a:pt x="117" y="17"/>
                  <a:pt x="117" y="10"/>
                  <a:pt x="117" y="3"/>
                </a:cubicBezTo>
                <a:cubicBezTo>
                  <a:pt x="117" y="2"/>
                  <a:pt x="117" y="2"/>
                  <a:pt x="119" y="2"/>
                </a:cubicBezTo>
                <a:cubicBezTo>
                  <a:pt x="132" y="2"/>
                  <a:pt x="145" y="2"/>
                  <a:pt x="159" y="2"/>
                </a:cubicBezTo>
                <a:cubicBezTo>
                  <a:pt x="160" y="2"/>
                  <a:pt x="160" y="2"/>
                  <a:pt x="160" y="4"/>
                </a:cubicBezTo>
                <a:cubicBezTo>
                  <a:pt x="160" y="22"/>
                  <a:pt x="160" y="41"/>
                  <a:pt x="160" y="60"/>
                </a:cubicBezTo>
                <a:moveTo>
                  <a:pt x="85" y="88"/>
                </a:moveTo>
                <a:cubicBezTo>
                  <a:pt x="97" y="76"/>
                  <a:pt x="100" y="62"/>
                  <a:pt x="94" y="47"/>
                </a:cubicBezTo>
                <a:cubicBezTo>
                  <a:pt x="86" y="23"/>
                  <a:pt x="63" y="19"/>
                  <a:pt x="46" y="26"/>
                </a:cubicBezTo>
                <a:cubicBezTo>
                  <a:pt x="31" y="33"/>
                  <a:pt x="22" y="51"/>
                  <a:pt x="26" y="68"/>
                </a:cubicBezTo>
                <a:cubicBezTo>
                  <a:pt x="30" y="86"/>
                  <a:pt x="44" y="97"/>
                  <a:pt x="62" y="97"/>
                </a:cubicBezTo>
                <a:cubicBezTo>
                  <a:pt x="70" y="97"/>
                  <a:pt x="79" y="95"/>
                  <a:pt x="85" y="88"/>
                </a:cubicBezTo>
                <a:moveTo>
                  <a:pt x="62" y="0"/>
                </a:moveTo>
                <a:cubicBezTo>
                  <a:pt x="95" y="0"/>
                  <a:pt x="122" y="27"/>
                  <a:pt x="122" y="61"/>
                </a:cubicBezTo>
                <a:cubicBezTo>
                  <a:pt x="122" y="94"/>
                  <a:pt x="95" y="121"/>
                  <a:pt x="61" y="121"/>
                </a:cubicBezTo>
                <a:cubicBezTo>
                  <a:pt x="28" y="121"/>
                  <a:pt x="0" y="93"/>
                  <a:pt x="0" y="60"/>
                </a:cubicBezTo>
                <a:cubicBezTo>
                  <a:pt x="0" y="27"/>
                  <a:pt x="28" y="0"/>
                  <a:pt x="62" y="0"/>
                </a:cubicBezTo>
              </a:path>
            </a:pathLst>
          </a:custGeom>
          <a:solidFill>
            <a:srgbClr val="000000">
              <a:alpha val="4000"/>
            </a:srgbClr>
          </a:solidFill>
          <a:ln>
            <a:noFill/>
          </a:ln>
        </p:spPr>
        <p:txBody>
          <a:bodyPr vert="horz" wrap="square" lIns="121899" tIns="60949" rIns="121899" bIns="60949" numCol="1" anchor="t" anchorCtr="0" compatLnSpc="1">
            <a:prstTxWarp prst="textNoShape">
              <a:avLst/>
            </a:prstTxWarp>
          </a:bodyPr>
          <a:lstStyle/>
          <a:p>
            <a:endParaRPr lang="en-US"/>
          </a:p>
        </p:txBody>
      </p:sp>
      <p:grpSp>
        <p:nvGrpSpPr>
          <p:cNvPr id="14" name="Group 13"/>
          <p:cNvGrpSpPr/>
          <p:nvPr userDrawn="1"/>
        </p:nvGrpSpPr>
        <p:grpSpPr>
          <a:xfrm>
            <a:off x="0" y="0"/>
            <a:ext cx="8456612" cy="6858000"/>
            <a:chOff x="0" y="0"/>
            <a:chExt cx="8456612" cy="6858000"/>
          </a:xfrm>
          <a:solidFill>
            <a:schemeClr val="bg1"/>
          </a:solidFill>
        </p:grpSpPr>
        <p:sp>
          <p:nvSpPr>
            <p:cNvPr id="2" name="Right Triangle 1"/>
            <p:cNvSpPr/>
            <p:nvPr userDrawn="1"/>
          </p:nvSpPr>
          <p:spPr bwMode="auto">
            <a:xfrm>
              <a:off x="3138553" y="0"/>
              <a:ext cx="5318059" cy="6858000"/>
            </a:xfrm>
            <a:prstGeom prst="rtTriangle">
              <a:avLst/>
            </a:prstGeom>
            <a:grpFill/>
            <a:ln w="12700" cap="sq" algn="ctr">
              <a:noFill/>
              <a:miter lim="800000"/>
              <a:headEnd/>
              <a:tailEnd/>
            </a:ln>
            <a:effectLst/>
          </p:spPr>
          <p:txBody>
            <a:bodyPr wrap="square" lIns="0" rIns="0" rtlCol="0" anchor="ctr"/>
            <a:lstStyle/>
            <a:p>
              <a:pPr algn="ctr">
                <a:spcBef>
                  <a:spcPts val="1080"/>
                </a:spcBef>
              </a:pPr>
              <a:endParaRPr lang="en-US" sz="2000" dirty="0" smtClean="0">
                <a:solidFill>
                  <a:schemeClr val="bg1"/>
                </a:solidFill>
                <a:latin typeface="+mn-lt"/>
              </a:endParaRPr>
            </a:p>
          </p:txBody>
        </p:sp>
        <p:sp>
          <p:nvSpPr>
            <p:cNvPr id="3" name="Rectangle 2"/>
            <p:cNvSpPr/>
            <p:nvPr userDrawn="1"/>
          </p:nvSpPr>
          <p:spPr bwMode="auto">
            <a:xfrm flipH="1">
              <a:off x="0" y="0"/>
              <a:ext cx="3138554" cy="6858000"/>
            </a:xfrm>
            <a:prstGeom prst="rect">
              <a:avLst/>
            </a:prstGeom>
            <a:grpFill/>
            <a:ln w="12700" cap="sq" algn="ctr">
              <a:noFill/>
              <a:miter lim="800000"/>
              <a:headEnd/>
              <a:tailEnd/>
            </a:ln>
            <a:effectLst/>
          </p:spPr>
          <p:txBody>
            <a:bodyPr wrap="square" lIns="0" rIns="0" rtlCol="0" anchor="ctr"/>
            <a:lstStyle/>
            <a:p>
              <a:pPr algn="ctr">
                <a:spcBef>
                  <a:spcPts val="1080"/>
                </a:spcBef>
              </a:pPr>
              <a:endParaRPr lang="en-US" sz="2000" dirty="0" smtClean="0">
                <a:solidFill>
                  <a:schemeClr val="bg1"/>
                </a:solidFill>
                <a:latin typeface="+mn-lt"/>
              </a:endParaRPr>
            </a:p>
          </p:txBody>
        </p:sp>
      </p:grpSp>
      <p:sp>
        <p:nvSpPr>
          <p:cNvPr id="4" name="Title 3"/>
          <p:cNvSpPr>
            <a:spLocks noGrp="1"/>
          </p:cNvSpPr>
          <p:nvPr>
            <p:ph type="title" hasCustomPrompt="1"/>
          </p:nvPr>
        </p:nvSpPr>
        <p:spPr>
          <a:xfrm>
            <a:off x="472611" y="1906588"/>
            <a:ext cx="4099390" cy="1751012"/>
          </a:xfrm>
        </p:spPr>
        <p:txBody>
          <a:bodyPr anchor="b" anchorCtr="0"/>
          <a:lstStyle>
            <a:lvl1pPr algn="r">
              <a:lnSpc>
                <a:spcPct val="95000"/>
              </a:lnSpc>
              <a:defRPr sz="4800" b="0">
                <a:solidFill>
                  <a:schemeClr val="tx2"/>
                </a:solidFill>
              </a:defRPr>
            </a:lvl1pPr>
          </a:lstStyle>
          <a:p>
            <a:r>
              <a:rPr lang="en-US" dirty="0" smtClean="0"/>
              <a:t>Click to edit title style</a:t>
            </a:r>
            <a:endParaRPr lang="en-US" dirty="0"/>
          </a:p>
        </p:txBody>
      </p:sp>
      <p:sp>
        <p:nvSpPr>
          <p:cNvPr id="6" name="Text Placeholder 5"/>
          <p:cNvSpPr>
            <a:spLocks noGrp="1"/>
          </p:cNvSpPr>
          <p:nvPr>
            <p:ph type="body" sz="quarter" idx="10"/>
          </p:nvPr>
        </p:nvSpPr>
        <p:spPr>
          <a:xfrm>
            <a:off x="472611" y="3779520"/>
            <a:ext cx="4099389" cy="975360"/>
          </a:xfrm>
        </p:spPr>
        <p:txBody>
          <a:bodyPr/>
          <a:lstStyle>
            <a:lvl1pPr marL="0" indent="0" algn="r">
              <a:lnSpc>
                <a:spcPct val="95000"/>
              </a:lnSpc>
              <a:spcBef>
                <a:spcPts val="800"/>
              </a:spcBef>
              <a:buFontTx/>
              <a:buNone/>
              <a:defRPr sz="2000" b="0">
                <a:solidFill>
                  <a:schemeClr val="tx1"/>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smtClean="0"/>
              <a:t>Click to edit Master text styles</a:t>
            </a:r>
          </a:p>
        </p:txBody>
      </p:sp>
      <p:sp>
        <p:nvSpPr>
          <p:cNvPr id="9" name="Rectangle 5"/>
          <p:cNvSpPr txBox="1">
            <a:spLocks noChangeArrowheads="1"/>
          </p:cNvSpPr>
          <p:nvPr userDrawn="1"/>
        </p:nvSpPr>
        <p:spPr bwMode="gray">
          <a:xfrm>
            <a:off x="689552" y="6173788"/>
            <a:ext cx="3882449" cy="48852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1218987"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a:t>
            </a:r>
            <a:r>
              <a:rPr kumimoji="0" lang="is-IS" sz="1100" b="0" i="0" u="none" strike="noStrike" kern="1200" cap="none" spc="0" normalizeH="0" baseline="0" noProof="0" dirty="0" smtClean="0">
                <a:ln>
                  <a:noFill/>
                </a:ln>
                <a:solidFill>
                  <a:schemeClr val="bg1">
                    <a:lumMod val="75000"/>
                  </a:schemeClr>
                </a:solidFill>
                <a:effectLst/>
                <a:uLnTx/>
                <a:uFillTx/>
                <a:latin typeface="+mj-lt"/>
                <a:ea typeface="+mn-ea"/>
                <a:cs typeface="+mn-cs"/>
              </a:rPr>
              <a:t>2017</a:t>
            </a: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VERACODE INC.</a:t>
            </a:r>
            <a:endParaRPr kumimoji="0" lang="en-US" sz="1100" b="0" i="0" u="none" strike="noStrike" kern="1200" cap="none" spc="0" normalizeH="0" baseline="0" noProof="0" dirty="0">
              <a:ln>
                <a:noFill/>
              </a:ln>
              <a:solidFill>
                <a:schemeClr val="bg1">
                  <a:lumMod val="75000"/>
                </a:schemeClr>
              </a:solidFill>
              <a:effectLst/>
              <a:uLnTx/>
              <a:uFillTx/>
              <a:latin typeface="+mj-lt"/>
              <a:ea typeface="+mn-ea"/>
              <a:cs typeface="+mn-cs"/>
            </a:endParaRPr>
          </a:p>
        </p:txBody>
      </p:sp>
    </p:spTree>
    <p:extLst>
      <p:ext uri="{BB962C8B-B14F-4D97-AF65-F5344CB8AC3E}">
        <p14:creationId xmlns:p14="http://schemas.microsoft.com/office/powerpoint/2010/main" val="2160089423"/>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2" name="Picture 2" descr="W:\Inprogress\Veracode MASTER\17503 Veracode PPT template programming\powerpoint\flattened-art\background-16x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91" r="12490"/>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29055"/>
          <a:stretch/>
        </p:blipFill>
        <p:spPr>
          <a:xfrm>
            <a:off x="1845888" y="0"/>
            <a:ext cx="7298112" cy="6858000"/>
          </a:xfrm>
          <a:prstGeom prst="rect">
            <a:avLst/>
          </a:prstGeom>
        </p:spPr>
      </p:pic>
      <p:grpSp>
        <p:nvGrpSpPr>
          <p:cNvPr id="13" name="Group 12"/>
          <p:cNvGrpSpPr/>
          <p:nvPr userDrawn="1"/>
        </p:nvGrpSpPr>
        <p:grpSpPr>
          <a:xfrm>
            <a:off x="0" y="0"/>
            <a:ext cx="8456612" cy="6858000"/>
            <a:chOff x="0" y="0"/>
            <a:chExt cx="8456612" cy="6858000"/>
          </a:xfrm>
          <a:solidFill>
            <a:schemeClr val="bg1"/>
          </a:solidFill>
        </p:grpSpPr>
        <p:sp>
          <p:nvSpPr>
            <p:cNvPr id="14" name="Right Triangle 13"/>
            <p:cNvSpPr/>
            <p:nvPr userDrawn="1"/>
          </p:nvSpPr>
          <p:spPr bwMode="auto">
            <a:xfrm>
              <a:off x="3138553" y="0"/>
              <a:ext cx="5318059" cy="6858000"/>
            </a:xfrm>
            <a:prstGeom prst="rtTriangle">
              <a:avLst/>
            </a:prstGeom>
            <a:grpFill/>
            <a:ln w="12700" cap="sq" algn="ctr">
              <a:noFill/>
              <a:miter lim="800000"/>
              <a:headEnd/>
              <a:tailEnd/>
            </a:ln>
            <a:effectLst/>
          </p:spPr>
          <p:txBody>
            <a:bodyPr wrap="square" lIns="0" rIns="0" rtlCol="0" anchor="ctr"/>
            <a:lstStyle/>
            <a:p>
              <a:pPr algn="ctr">
                <a:spcBef>
                  <a:spcPts val="1080"/>
                </a:spcBef>
              </a:pPr>
              <a:endParaRPr lang="en-US" sz="2000" dirty="0" smtClean="0">
                <a:solidFill>
                  <a:schemeClr val="bg1"/>
                </a:solidFill>
                <a:latin typeface="+mn-lt"/>
              </a:endParaRPr>
            </a:p>
          </p:txBody>
        </p:sp>
        <p:sp>
          <p:nvSpPr>
            <p:cNvPr id="15" name="Rectangle 14"/>
            <p:cNvSpPr/>
            <p:nvPr userDrawn="1"/>
          </p:nvSpPr>
          <p:spPr bwMode="auto">
            <a:xfrm flipH="1">
              <a:off x="0" y="0"/>
              <a:ext cx="3138554" cy="6858000"/>
            </a:xfrm>
            <a:prstGeom prst="rect">
              <a:avLst/>
            </a:prstGeom>
            <a:grpFill/>
            <a:ln w="12700" cap="sq" algn="ctr">
              <a:noFill/>
              <a:miter lim="800000"/>
              <a:headEnd/>
              <a:tailEnd/>
            </a:ln>
            <a:effectLst/>
          </p:spPr>
          <p:txBody>
            <a:bodyPr wrap="square" lIns="0" rIns="0" rtlCol="0" anchor="ctr"/>
            <a:lstStyle/>
            <a:p>
              <a:pPr algn="ctr">
                <a:spcBef>
                  <a:spcPts val="1080"/>
                </a:spcBef>
              </a:pPr>
              <a:endParaRPr lang="en-US" sz="2000" dirty="0" smtClean="0">
                <a:solidFill>
                  <a:schemeClr val="bg1"/>
                </a:solidFill>
                <a:latin typeface="+mn-lt"/>
              </a:endParaRPr>
            </a:p>
          </p:txBody>
        </p:sp>
      </p:grpSp>
      <p:sp>
        <p:nvSpPr>
          <p:cNvPr id="4" name="Title 3"/>
          <p:cNvSpPr>
            <a:spLocks noGrp="1"/>
          </p:cNvSpPr>
          <p:nvPr>
            <p:ph type="title" hasCustomPrompt="1"/>
          </p:nvPr>
        </p:nvSpPr>
        <p:spPr>
          <a:xfrm>
            <a:off x="472611" y="1906588"/>
            <a:ext cx="4099390" cy="1751012"/>
          </a:xfrm>
        </p:spPr>
        <p:txBody>
          <a:bodyPr anchor="b" anchorCtr="0"/>
          <a:lstStyle>
            <a:lvl1pPr algn="r">
              <a:lnSpc>
                <a:spcPct val="95000"/>
              </a:lnSpc>
              <a:defRPr sz="4800" b="0">
                <a:solidFill>
                  <a:schemeClr val="tx2"/>
                </a:solidFill>
              </a:defRPr>
            </a:lvl1pPr>
          </a:lstStyle>
          <a:p>
            <a:r>
              <a:rPr lang="en-US" dirty="0" smtClean="0"/>
              <a:t>Click to edit title style</a:t>
            </a:r>
            <a:endParaRPr lang="en-US" dirty="0"/>
          </a:p>
        </p:txBody>
      </p:sp>
      <p:sp>
        <p:nvSpPr>
          <p:cNvPr id="6" name="Text Placeholder 5"/>
          <p:cNvSpPr>
            <a:spLocks noGrp="1"/>
          </p:cNvSpPr>
          <p:nvPr>
            <p:ph type="body" sz="quarter" idx="10"/>
          </p:nvPr>
        </p:nvSpPr>
        <p:spPr>
          <a:xfrm>
            <a:off x="472611" y="3779520"/>
            <a:ext cx="4099389" cy="975360"/>
          </a:xfrm>
        </p:spPr>
        <p:txBody>
          <a:bodyPr/>
          <a:lstStyle>
            <a:lvl1pPr marL="0" indent="0" algn="r">
              <a:lnSpc>
                <a:spcPct val="95000"/>
              </a:lnSpc>
              <a:spcBef>
                <a:spcPts val="800"/>
              </a:spcBef>
              <a:buFontTx/>
              <a:buNone/>
              <a:defRPr sz="2000" b="0">
                <a:solidFill>
                  <a:schemeClr val="tx1"/>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smtClean="0"/>
              <a:t>Click to edit Master text styles</a:t>
            </a:r>
          </a:p>
        </p:txBody>
      </p:sp>
      <p:sp>
        <p:nvSpPr>
          <p:cNvPr id="10" name="TextBox 9"/>
          <p:cNvSpPr txBox="1"/>
          <p:nvPr userDrawn="1"/>
        </p:nvSpPr>
        <p:spPr>
          <a:xfrm>
            <a:off x="9210745" y="0"/>
            <a:ext cx="1628705" cy="3317809"/>
          </a:xfrm>
          <a:prstGeom prst="rect">
            <a:avLst/>
          </a:prstGeom>
          <a:solidFill>
            <a:schemeClr val="accent4"/>
          </a:solidFill>
        </p:spPr>
        <p:txBody>
          <a:bodyPr wrap="square" lIns="121899" tIns="60949" rIns="121899" bIns="60949">
            <a:spAutoFit/>
          </a:bodyPr>
          <a:lstStyle/>
          <a:p>
            <a:pPr marL="0" marR="0" indent="0" algn="l" defTabSz="1218987" rtl="0" eaLnBrk="1" fontAlgn="auto" latinLnBrk="0" hangingPunct="1">
              <a:lnSpc>
                <a:spcPct val="95000"/>
              </a:lnSpc>
              <a:spcBef>
                <a:spcPts val="400"/>
              </a:spcBef>
              <a:spcAft>
                <a:spcPts val="0"/>
              </a:spcAft>
              <a:buClrTx/>
              <a:buSzTx/>
              <a:buFontTx/>
              <a:buNone/>
              <a:tabLst/>
              <a:defRPr/>
            </a:pPr>
            <a:r>
              <a:rPr lang="en-US" sz="1600" b="1" kern="1200" dirty="0" smtClean="0">
                <a:solidFill>
                  <a:schemeClr val="tx1"/>
                </a:solidFill>
                <a:latin typeface="+mn-lt"/>
                <a:ea typeface="+mn-ea"/>
                <a:cs typeface="+mn-cs"/>
              </a:rPr>
              <a:t>Instructions</a:t>
            </a:r>
            <a:r>
              <a:rPr lang="en-US" sz="1600" b="1" kern="1200" baseline="0" dirty="0" smtClean="0">
                <a:solidFill>
                  <a:schemeClr val="tx1"/>
                </a:solidFill>
                <a:latin typeface="+mn-lt"/>
                <a:ea typeface="+mn-ea"/>
                <a:cs typeface="+mn-cs"/>
              </a:rPr>
              <a:t> </a:t>
            </a:r>
            <a:r>
              <a:rPr lang="en-US" sz="1600" b="0" kern="1200" baseline="0" dirty="0" smtClean="0">
                <a:solidFill>
                  <a:schemeClr val="accent1"/>
                </a:solidFill>
                <a:latin typeface="+mn-lt"/>
                <a:ea typeface="ＭＳ Ｐゴシック" charset="0"/>
                <a:cs typeface="Arial" charset="0"/>
              </a:rPr>
              <a:t>t</a:t>
            </a:r>
            <a:r>
              <a:rPr lang="en-US" sz="1600" kern="1200" dirty="0" smtClean="0">
                <a:solidFill>
                  <a:schemeClr val="accent1"/>
                </a:solidFill>
                <a:latin typeface="+mn-lt"/>
                <a:ea typeface="ＭＳ Ｐゴシック" charset="0"/>
                <a:cs typeface="Arial" charset="0"/>
              </a:rPr>
              <a:t>o insert custom image: </a:t>
            </a:r>
          </a:p>
          <a:p>
            <a:pPr marL="152373" indent="-152373" algn="l" fontAlgn="auto">
              <a:lnSpc>
                <a:spcPct val="95000"/>
              </a:lnSpc>
              <a:spcBef>
                <a:spcPts val="400"/>
              </a:spcBef>
              <a:spcAft>
                <a:spcPts val="0"/>
              </a:spcAft>
              <a:buFont typeface="Arial" panose="020B0604020202020204" pitchFamily="34" charset="0"/>
              <a:buChar char="•"/>
              <a:defRPr/>
            </a:pPr>
            <a:r>
              <a:rPr lang="en-US" sz="1600" kern="1200" dirty="0" smtClean="0">
                <a:solidFill>
                  <a:schemeClr val="accent1"/>
                </a:solidFill>
                <a:latin typeface="+mn-lt"/>
                <a:ea typeface="ＭＳ Ｐゴシック" charset="0"/>
                <a:cs typeface="Arial" charset="0"/>
              </a:rPr>
              <a:t>go to </a:t>
            </a:r>
            <a:br>
              <a:rPr lang="en-US" sz="1600" kern="1200" dirty="0" smtClean="0">
                <a:solidFill>
                  <a:schemeClr val="accent1"/>
                </a:solidFill>
                <a:latin typeface="+mn-lt"/>
                <a:ea typeface="ＭＳ Ｐゴシック" charset="0"/>
                <a:cs typeface="Arial" charset="0"/>
              </a:rPr>
            </a:br>
            <a:r>
              <a:rPr lang="en-US" sz="1600" b="1" kern="1200" dirty="0" smtClean="0">
                <a:solidFill>
                  <a:schemeClr val="accent1"/>
                </a:solidFill>
                <a:latin typeface="+mn-lt"/>
                <a:ea typeface="ＭＳ Ｐゴシック" charset="0"/>
                <a:cs typeface="Arial" charset="0"/>
              </a:rPr>
              <a:t>View &gt; Master &gt; Slide Master</a:t>
            </a:r>
            <a:endParaRPr lang="en-US" sz="1600" kern="1200" dirty="0" smtClean="0">
              <a:solidFill>
                <a:schemeClr val="accent1"/>
              </a:solidFill>
              <a:latin typeface="+mn-lt"/>
              <a:ea typeface="ＭＳ Ｐゴシック" charset="0"/>
              <a:cs typeface="Arial" charset="0"/>
            </a:endParaRPr>
          </a:p>
          <a:p>
            <a:pPr marL="152373" indent="-152373" algn="l" fontAlgn="auto">
              <a:lnSpc>
                <a:spcPct val="95000"/>
              </a:lnSpc>
              <a:spcBef>
                <a:spcPts val="400"/>
              </a:spcBef>
              <a:spcAft>
                <a:spcPts val="0"/>
              </a:spcAft>
              <a:buFont typeface="Arial" panose="020B0604020202020204" pitchFamily="34" charset="0"/>
              <a:buChar char="•"/>
              <a:defRPr/>
            </a:pPr>
            <a:r>
              <a:rPr lang="en-US" sz="1600" kern="1200" dirty="0" smtClean="0">
                <a:solidFill>
                  <a:schemeClr val="accent1"/>
                </a:solidFill>
                <a:latin typeface="+mn-lt"/>
                <a:ea typeface="ＭＳ Ｐゴシック" charset="0"/>
                <a:cs typeface="Arial" charset="0"/>
              </a:rPr>
              <a:t>insert new image</a:t>
            </a:r>
          </a:p>
          <a:p>
            <a:pPr marL="152373" indent="-152373" algn="l" fontAlgn="auto">
              <a:lnSpc>
                <a:spcPct val="95000"/>
              </a:lnSpc>
              <a:spcBef>
                <a:spcPts val="400"/>
              </a:spcBef>
              <a:spcAft>
                <a:spcPts val="0"/>
              </a:spcAft>
              <a:buFont typeface="Arial" panose="020B0604020202020204" pitchFamily="34" charset="0"/>
              <a:buChar char="•"/>
              <a:defRPr/>
            </a:pPr>
            <a:r>
              <a:rPr lang="en-US" sz="1600" kern="1200" dirty="0" smtClean="0">
                <a:solidFill>
                  <a:schemeClr val="accent1"/>
                </a:solidFill>
                <a:latin typeface="+mn-lt"/>
                <a:ea typeface="ＭＳ Ｐゴシック" charset="0"/>
                <a:cs typeface="Arial" charset="0"/>
              </a:rPr>
              <a:t>send to back</a:t>
            </a:r>
            <a:endParaRPr lang="en-US" sz="1600" kern="1200" dirty="0">
              <a:solidFill>
                <a:schemeClr val="accent1"/>
              </a:solidFill>
              <a:latin typeface="+mn-lt"/>
              <a:ea typeface="ＭＳ Ｐゴシック" charset="0"/>
              <a:cs typeface="Arial" charset="0"/>
            </a:endParaRPr>
          </a:p>
        </p:txBody>
      </p:sp>
      <p:sp>
        <p:nvSpPr>
          <p:cNvPr id="8" name="Rectangle 5"/>
          <p:cNvSpPr txBox="1">
            <a:spLocks noChangeArrowheads="1"/>
          </p:cNvSpPr>
          <p:nvPr userDrawn="1"/>
        </p:nvSpPr>
        <p:spPr bwMode="gray">
          <a:xfrm>
            <a:off x="689552" y="6173788"/>
            <a:ext cx="3882449" cy="48852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1218987"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a:t>
            </a:r>
            <a:r>
              <a:rPr kumimoji="0" lang="is-IS" sz="1100" b="0" i="0" u="none" strike="noStrike" kern="1200" cap="none" spc="0" normalizeH="0" baseline="0" noProof="0" dirty="0" smtClean="0">
                <a:ln>
                  <a:noFill/>
                </a:ln>
                <a:solidFill>
                  <a:schemeClr val="bg1">
                    <a:lumMod val="75000"/>
                  </a:schemeClr>
                </a:solidFill>
                <a:effectLst/>
                <a:uLnTx/>
                <a:uFillTx/>
                <a:latin typeface="+mj-lt"/>
                <a:ea typeface="+mn-ea"/>
                <a:cs typeface="+mn-cs"/>
              </a:rPr>
              <a:t>2017</a:t>
            </a: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VERACODE INC.</a:t>
            </a:r>
            <a:endParaRPr kumimoji="0" lang="en-US" sz="1100" b="0" i="0" u="none" strike="noStrike" kern="1200" cap="none" spc="0" normalizeH="0" baseline="0" noProof="0" dirty="0">
              <a:ln>
                <a:noFill/>
              </a:ln>
              <a:solidFill>
                <a:schemeClr val="bg1">
                  <a:lumMod val="75000"/>
                </a:schemeClr>
              </a:solidFill>
              <a:effectLst/>
              <a:uLnTx/>
              <a:uFillTx/>
              <a:latin typeface="+mj-lt"/>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355628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0" hasCustomPrompt="1"/>
          </p:nvPr>
        </p:nvSpPr>
        <p:spPr/>
        <p:txBody>
          <a:bodyPr/>
          <a:lstStyle>
            <a:lvl1pPr marL="0" indent="0" algn="ctr">
              <a:buNone/>
              <a:defRPr sz="2400" baseline="0">
                <a:solidFill>
                  <a:schemeClr val="accent1">
                    <a:lumMod val="25000"/>
                    <a:lumOff val="75000"/>
                  </a:schemeClr>
                </a:solidFill>
              </a:defRPr>
            </a:lvl1pPr>
          </a:lstStyle>
          <a:p>
            <a:r>
              <a:rPr lang="en-US" dirty="0" smtClean="0"/>
              <a:t>Click the picture icon in the center of the image placeholder to insert an image</a:t>
            </a:r>
            <a:endParaRPr lang="en-US" dirty="0"/>
          </a:p>
        </p:txBody>
      </p:sp>
      <p:sp>
        <p:nvSpPr>
          <p:cNvPr id="6" name="TextBox 5"/>
          <p:cNvSpPr txBox="1"/>
          <p:nvPr userDrawn="1"/>
        </p:nvSpPr>
        <p:spPr bwMode="auto">
          <a:xfrm>
            <a:off x="9237346" y="1229785"/>
            <a:ext cx="1754504" cy="1678516"/>
          </a:xfrm>
          <a:prstGeom prst="rect">
            <a:avLst/>
          </a:prstGeom>
          <a:solidFill>
            <a:schemeClr val="accent4"/>
          </a:solidFill>
          <a:ln w="12700" cap="sq" algn="ctr">
            <a:noFill/>
            <a:miter lim="800000"/>
            <a:headEnd/>
            <a:tailEnd/>
          </a:ln>
          <a:effectLst/>
        </p:spPr>
        <p:txBody>
          <a:bodyPr wrap="square" lIns="121899" tIns="60949" rIns="121899" bIns="60949" rtlCol="0" anchor="ctr" anchorCtr="0">
            <a:noAutofit/>
          </a:bodyPr>
          <a:lstStyle/>
          <a:p>
            <a:pPr algn="l">
              <a:spcBef>
                <a:spcPts val="800"/>
              </a:spcBef>
            </a:pPr>
            <a:r>
              <a:rPr lang="en-US" sz="1600" b="1" dirty="0" smtClean="0">
                <a:latin typeface="+mn-lt"/>
              </a:rPr>
              <a:t>Instructions:</a:t>
            </a:r>
          </a:p>
          <a:p>
            <a:pPr algn="l">
              <a:spcBef>
                <a:spcPts val="800"/>
              </a:spcBef>
            </a:pPr>
            <a:r>
              <a:rPr lang="en-US" sz="1600" dirty="0" smtClean="0">
                <a:latin typeface="+mn-lt"/>
              </a:rPr>
              <a:t>Click the icon in the picture placeholder to insert an image.</a:t>
            </a:r>
          </a:p>
        </p:txBody>
      </p:sp>
    </p:spTree>
    <p:extLst>
      <p:ext uri="{BB962C8B-B14F-4D97-AF65-F5344CB8AC3E}">
        <p14:creationId xmlns:p14="http://schemas.microsoft.com/office/powerpoint/2010/main" val="39196617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8975" y="2638637"/>
            <a:ext cx="7859713" cy="3535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1"/>
          </p:nvPr>
        </p:nvSpPr>
        <p:spPr bwMode="gray">
          <a:xfrm>
            <a:off x="688976" y="1907116"/>
            <a:ext cx="7767638" cy="609600"/>
          </a:xfrm>
        </p:spPr>
        <p:txBody>
          <a:bodyPr anchor="t" anchorCtr="0"/>
          <a:lstStyle>
            <a:lvl1pPr marL="0" indent="0">
              <a:lnSpc>
                <a:spcPct val="95000"/>
              </a:lnSpc>
              <a:buNone/>
              <a:defRPr sz="28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8975" y="1907117"/>
            <a:ext cx="3657600" cy="4267200"/>
          </a:xfrm>
        </p:spPr>
        <p:txBody>
          <a:bodyPr/>
          <a:lstStyle>
            <a:lvl1pPr marL="383050" marR="0" indent="-383050" algn="l" defTabSz="914400" rtl="0" eaLnBrk="1" fontAlgn="base" latinLnBrk="0" hangingPunct="1">
              <a:lnSpc>
                <a:spcPct val="95000"/>
              </a:lnSpc>
              <a:spcBef>
                <a:spcPts val="1200"/>
              </a:spcBef>
              <a:spcAft>
                <a:spcPct val="0"/>
              </a:spcAft>
              <a:buClr>
                <a:srgbClr val="231F1E"/>
              </a:buClr>
              <a:buSzTx/>
              <a:buFontTx/>
              <a:buChar char="•"/>
              <a:tabLst/>
              <a:defRPr sz="2400"/>
            </a:lvl1pPr>
            <a:lvl2pPr marL="914240" marR="0" indent="-380933" algn="l" defTabSz="914400" rtl="0" eaLnBrk="1" fontAlgn="base" latinLnBrk="0" hangingPunct="1">
              <a:lnSpc>
                <a:spcPct val="95000"/>
              </a:lnSpc>
              <a:spcBef>
                <a:spcPts val="600"/>
              </a:spcBef>
              <a:spcAft>
                <a:spcPct val="0"/>
              </a:spcAft>
              <a:buClr>
                <a:srgbClr val="231F1E"/>
              </a:buClr>
              <a:buSzTx/>
              <a:buFontTx/>
              <a:buChar char="–"/>
              <a:tabLst/>
              <a:defRPr sz="2000"/>
            </a:lvl2pPr>
            <a:lvl3pPr marL="1371360" marR="0" indent="-304747" algn="l" defTabSz="914400" rtl="0" eaLnBrk="1" fontAlgn="base" latinLnBrk="0" hangingPunct="1">
              <a:lnSpc>
                <a:spcPct val="95000"/>
              </a:lnSpc>
              <a:spcBef>
                <a:spcPts val="600"/>
              </a:spcBef>
              <a:spcAft>
                <a:spcPct val="0"/>
              </a:spcAft>
              <a:buClr>
                <a:srgbClr val="231F1E"/>
              </a:buClr>
              <a:buSzTx/>
              <a:buFontTx/>
              <a:buChar char="•"/>
              <a:tabLst/>
              <a:defRPr sz="1800"/>
            </a:lvl3pPr>
            <a:lvl4pPr marL="1904667" marR="0" indent="-380933" algn="l" defTabSz="914400" rtl="0" eaLnBrk="1" fontAlgn="base" latinLnBrk="0" hangingPunct="1">
              <a:lnSpc>
                <a:spcPct val="95000"/>
              </a:lnSpc>
              <a:spcBef>
                <a:spcPts val="600"/>
              </a:spcBef>
              <a:spcAft>
                <a:spcPct val="0"/>
              </a:spcAft>
              <a:buClr>
                <a:srgbClr val="231F1E"/>
              </a:buClr>
              <a:buSzTx/>
              <a:buFontTx/>
              <a:buChar char="–"/>
              <a:tabLst/>
              <a:defRPr sz="1800"/>
            </a:lvl4pPr>
            <a:lvl5pPr marL="2361787" marR="0" indent="-304747" algn="l" defTabSz="914400" rtl="0" eaLnBrk="1" fontAlgn="base" latinLnBrk="0" hangingPunct="1">
              <a:lnSpc>
                <a:spcPct val="95000"/>
              </a:lnSpc>
              <a:spcBef>
                <a:spcPts val="600"/>
              </a:spcBef>
              <a:spcAft>
                <a:spcPct val="0"/>
              </a:spcAft>
              <a:buClr>
                <a:srgbClr val="231F1E"/>
              </a:buClr>
              <a:buSzTx/>
              <a:buFontTx/>
              <a:buChar char="•"/>
              <a:tabLst/>
              <a:defRPr sz="1600"/>
            </a:lvl5pPr>
            <a:lvl6pPr>
              <a:defRPr sz="2400"/>
            </a:lvl6pPr>
            <a:lvl7pPr>
              <a:defRPr sz="2400"/>
            </a:lvl7pPr>
            <a:lvl8pPr>
              <a:defRPr sz="2400"/>
            </a:lvl8pPr>
            <a:lvl9pPr>
              <a:defRPr sz="2400"/>
            </a:lvl9pPr>
          </a:lstStyle>
          <a:p>
            <a:pPr marL="383050" marR="0" lvl="0"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Click to edit Master text styles</a:t>
            </a:r>
          </a:p>
          <a:p>
            <a:pPr marL="383050" marR="0" lvl="1"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Second level</a:t>
            </a:r>
          </a:p>
          <a:p>
            <a:pPr marL="383050" marR="0" lvl="2"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Third level</a:t>
            </a:r>
          </a:p>
          <a:p>
            <a:pPr marL="383050" marR="0" lvl="3"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Fourth level</a:t>
            </a:r>
          </a:p>
          <a:p>
            <a:pPr marL="383050" marR="0" lvl="4"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Fifth level</a:t>
            </a:r>
            <a:endParaRPr kumimoji="0" lang="en-US" sz="1800" b="0" i="0" u="none" strike="noStrike" kern="0" cap="none" spc="0" normalizeH="0" baseline="0" noProof="0" dirty="0">
              <a:ln>
                <a:noFill/>
              </a:ln>
              <a:solidFill>
                <a:srgbClr val="231F1E"/>
              </a:solidFill>
              <a:effectLst/>
              <a:uLnTx/>
              <a:uFillTx/>
              <a:latin typeface="+mn-lt"/>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sz="half" idx="10"/>
          </p:nvPr>
        </p:nvSpPr>
        <p:spPr bwMode="gray">
          <a:xfrm>
            <a:off x="4799013" y="1907117"/>
            <a:ext cx="3657600" cy="4267200"/>
          </a:xfrm>
        </p:spPr>
        <p:txBody>
          <a:bodyPr/>
          <a:lstStyle>
            <a:lvl1pPr marL="383050" marR="0" indent="-383050" algn="l" defTabSz="914400" rtl="0" eaLnBrk="1" fontAlgn="base" latinLnBrk="0" hangingPunct="1">
              <a:lnSpc>
                <a:spcPct val="95000"/>
              </a:lnSpc>
              <a:spcBef>
                <a:spcPts val="1200"/>
              </a:spcBef>
              <a:spcAft>
                <a:spcPct val="0"/>
              </a:spcAft>
              <a:buClr>
                <a:srgbClr val="231F1E"/>
              </a:buClr>
              <a:buSzTx/>
              <a:buFontTx/>
              <a:buChar char="•"/>
              <a:tabLst/>
              <a:defRPr sz="2400"/>
            </a:lvl1pPr>
            <a:lvl2pPr marL="914240" marR="0" indent="-380933" algn="l" defTabSz="914400" rtl="0" eaLnBrk="1" fontAlgn="base" latinLnBrk="0" hangingPunct="1">
              <a:lnSpc>
                <a:spcPct val="95000"/>
              </a:lnSpc>
              <a:spcBef>
                <a:spcPts val="600"/>
              </a:spcBef>
              <a:spcAft>
                <a:spcPct val="0"/>
              </a:spcAft>
              <a:buClr>
                <a:srgbClr val="231F1E"/>
              </a:buClr>
              <a:buSzTx/>
              <a:buFontTx/>
              <a:buChar char="–"/>
              <a:tabLst/>
              <a:defRPr sz="2000"/>
            </a:lvl2pPr>
            <a:lvl3pPr marL="1371360" marR="0" indent="-304747" algn="l" defTabSz="914400" rtl="0" eaLnBrk="1" fontAlgn="base" latinLnBrk="0" hangingPunct="1">
              <a:lnSpc>
                <a:spcPct val="95000"/>
              </a:lnSpc>
              <a:spcBef>
                <a:spcPts val="600"/>
              </a:spcBef>
              <a:spcAft>
                <a:spcPct val="0"/>
              </a:spcAft>
              <a:buClr>
                <a:srgbClr val="231F1E"/>
              </a:buClr>
              <a:buSzTx/>
              <a:buFontTx/>
              <a:buChar char="•"/>
              <a:tabLst/>
              <a:defRPr sz="1800"/>
            </a:lvl3pPr>
            <a:lvl4pPr marL="1904667" marR="0" indent="-380933" algn="l" defTabSz="914400" rtl="0" eaLnBrk="1" fontAlgn="base" latinLnBrk="0" hangingPunct="1">
              <a:lnSpc>
                <a:spcPct val="95000"/>
              </a:lnSpc>
              <a:spcBef>
                <a:spcPts val="600"/>
              </a:spcBef>
              <a:spcAft>
                <a:spcPct val="0"/>
              </a:spcAft>
              <a:buClr>
                <a:srgbClr val="231F1E"/>
              </a:buClr>
              <a:buSzTx/>
              <a:buFontTx/>
              <a:buChar char="–"/>
              <a:tabLst/>
              <a:defRPr sz="1800"/>
            </a:lvl4pPr>
            <a:lvl5pPr marL="2361787" marR="0" indent="-304747" algn="l" defTabSz="914400" rtl="0" eaLnBrk="1" fontAlgn="base" latinLnBrk="0" hangingPunct="1">
              <a:lnSpc>
                <a:spcPct val="95000"/>
              </a:lnSpc>
              <a:spcBef>
                <a:spcPts val="600"/>
              </a:spcBef>
              <a:spcAft>
                <a:spcPct val="0"/>
              </a:spcAft>
              <a:buClr>
                <a:srgbClr val="231F1E"/>
              </a:buClr>
              <a:buSzTx/>
              <a:buFontTx/>
              <a:buChar char="•"/>
              <a:tabLst/>
              <a:defRPr sz="1600"/>
            </a:lvl5pPr>
            <a:lvl6pPr>
              <a:defRPr sz="2400"/>
            </a:lvl6pPr>
            <a:lvl7pPr>
              <a:defRPr sz="2400"/>
            </a:lvl7pPr>
            <a:lvl8pPr>
              <a:defRPr sz="2400"/>
            </a:lvl8pPr>
            <a:lvl9pPr>
              <a:defRPr sz="2400"/>
            </a:lvl9pPr>
          </a:lstStyle>
          <a:p>
            <a:pPr marL="383050" marR="0" lvl="0"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Click to edit Master text styles</a:t>
            </a:r>
          </a:p>
          <a:p>
            <a:pPr marL="383050" marR="0" lvl="1"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Second level</a:t>
            </a:r>
          </a:p>
          <a:p>
            <a:pPr marL="383050" marR="0" lvl="2"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Third level</a:t>
            </a:r>
          </a:p>
          <a:p>
            <a:pPr marL="383050" marR="0" lvl="3"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Fourth level</a:t>
            </a:r>
          </a:p>
          <a:p>
            <a:pPr marL="383050" marR="0" lvl="4"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Fifth level</a:t>
            </a:r>
            <a:endParaRPr kumimoji="0" lang="en-US" sz="1800" b="0" i="0" u="none" strike="noStrike" kern="0" cap="none" spc="0" normalizeH="0" baseline="0" noProof="0" dirty="0">
              <a:ln>
                <a:noFill/>
              </a:ln>
              <a:solidFill>
                <a:srgbClr val="231F1E"/>
              </a:solidFill>
              <a:effectLst/>
              <a:uLnTx/>
              <a:uFillTx/>
              <a:latin typeface="+mn-lt"/>
            </a:endParaRP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5"/>
          <p:cNvSpPr>
            <a:spLocks noGrp="1"/>
          </p:cNvSpPr>
          <p:nvPr>
            <p:ph type="pic" sz="quarter" idx="10" hasCustomPrompt="1"/>
          </p:nvPr>
        </p:nvSpPr>
        <p:spPr>
          <a:xfrm>
            <a:off x="4799013" y="1907117"/>
            <a:ext cx="3657600" cy="4267200"/>
          </a:xfrm>
        </p:spPr>
        <p:txBody>
          <a:bodyPr/>
          <a:lstStyle>
            <a:lvl1pPr marL="0" marR="0" indent="0" algn="ctr" defTabSz="1218987" rtl="0" eaLnBrk="1" fontAlgn="base" latinLnBrk="0" hangingPunct="1">
              <a:lnSpc>
                <a:spcPct val="95000"/>
              </a:lnSpc>
              <a:spcBef>
                <a:spcPts val="1600"/>
              </a:spcBef>
              <a:spcAft>
                <a:spcPct val="0"/>
              </a:spcAft>
              <a:buClr>
                <a:schemeClr val="accent1"/>
              </a:buClr>
              <a:buSzTx/>
              <a:buFontTx/>
              <a:buNone/>
              <a:tabLst/>
              <a:defRPr lang="en-US" sz="2400" baseline="0" noProof="0" dirty="0">
                <a:solidFill>
                  <a:schemeClr val="accent1">
                    <a:lumMod val="25000"/>
                    <a:lumOff val="75000"/>
                  </a:schemeClr>
                </a:solidFill>
                <a:latin typeface="+mn-lt"/>
                <a:ea typeface="+mn-ea"/>
                <a:cs typeface="+mn-cs"/>
              </a:defRPr>
            </a:lvl1pPr>
          </a:lstStyle>
          <a:p>
            <a:pPr marL="383050" marR="0" lvl="0" indent="-383050" algn="l" defTabSz="1218987" rtl="0" eaLnBrk="1" fontAlgn="base" latinLnBrk="0" hangingPunct="1">
              <a:lnSpc>
                <a:spcPct val="95000"/>
              </a:lnSpc>
              <a:spcBef>
                <a:spcPts val="1600"/>
              </a:spcBef>
              <a:spcAft>
                <a:spcPct val="0"/>
              </a:spcAft>
              <a:buClr>
                <a:srgbClr val="231F1E"/>
              </a:buClr>
              <a:buSzTx/>
              <a:buFontTx/>
              <a:buChar char="•"/>
              <a:tabLst/>
              <a:defRPr/>
            </a:pPr>
            <a:r>
              <a:rPr kumimoji="0" lang="en-US" sz="2700" b="0" i="0" u="none" strike="noStrike" kern="0" cap="none" spc="0" normalizeH="0" baseline="0" noProof="0" dirty="0" smtClean="0">
                <a:ln>
                  <a:noFill/>
                </a:ln>
                <a:solidFill>
                  <a:srgbClr val="231F1E"/>
                </a:solidFill>
                <a:effectLst/>
                <a:uLnTx/>
                <a:uFillTx/>
                <a:latin typeface="+mn-lt"/>
                <a:ea typeface="+mn-ea"/>
                <a:cs typeface="+mn-cs"/>
              </a:rPr>
              <a:t>Click the picture icon in the center of the image placeholder to insert an image</a:t>
            </a:r>
            <a:endParaRPr kumimoji="0" lang="en-US" sz="2700" b="0" i="0" u="none" strike="noStrike" kern="0" cap="none" spc="0" normalizeH="0" baseline="0" noProof="0" dirty="0">
              <a:ln>
                <a:noFill/>
              </a:ln>
              <a:solidFill>
                <a:srgbClr val="231F1E"/>
              </a:solidFill>
              <a:effectLst/>
              <a:uLnTx/>
              <a:uFillTx/>
              <a:latin typeface="+mn-lt"/>
              <a:ea typeface="+mn-ea"/>
              <a:cs typeface="+mn-cs"/>
            </a:endParaRPr>
          </a:p>
        </p:txBody>
      </p:sp>
      <p:sp>
        <p:nvSpPr>
          <p:cNvPr id="7" name="TextBox 6"/>
          <p:cNvSpPr txBox="1"/>
          <p:nvPr userDrawn="1"/>
        </p:nvSpPr>
        <p:spPr bwMode="auto">
          <a:xfrm>
            <a:off x="9237346" y="1229785"/>
            <a:ext cx="1754504" cy="1678516"/>
          </a:xfrm>
          <a:prstGeom prst="rect">
            <a:avLst/>
          </a:prstGeom>
          <a:solidFill>
            <a:schemeClr val="accent4"/>
          </a:solidFill>
          <a:ln w="12700" cap="sq" algn="ctr">
            <a:noFill/>
            <a:miter lim="800000"/>
            <a:headEnd/>
            <a:tailEnd/>
          </a:ln>
          <a:effectLst/>
        </p:spPr>
        <p:txBody>
          <a:bodyPr wrap="square" lIns="121899" tIns="60949" rIns="121899" bIns="60949" rtlCol="0" anchor="ctr" anchorCtr="0">
            <a:noAutofit/>
          </a:bodyPr>
          <a:lstStyle/>
          <a:p>
            <a:pPr algn="l">
              <a:spcBef>
                <a:spcPts val="800"/>
              </a:spcBef>
            </a:pPr>
            <a:r>
              <a:rPr lang="en-US" sz="1600" b="1" dirty="0" smtClean="0">
                <a:latin typeface="+mn-lt"/>
              </a:rPr>
              <a:t>Instructions:</a:t>
            </a:r>
          </a:p>
          <a:p>
            <a:pPr algn="l">
              <a:spcBef>
                <a:spcPts val="800"/>
              </a:spcBef>
            </a:pPr>
            <a:r>
              <a:rPr lang="en-US" sz="1600" dirty="0" smtClean="0">
                <a:latin typeface="+mn-lt"/>
              </a:rPr>
              <a:t>Click the icon in the picture placeholder to insert an image.</a:t>
            </a:r>
          </a:p>
        </p:txBody>
      </p:sp>
      <p:sp>
        <p:nvSpPr>
          <p:cNvPr id="8" name="Content Placeholder 2"/>
          <p:cNvSpPr>
            <a:spLocks noGrp="1"/>
          </p:cNvSpPr>
          <p:nvPr>
            <p:ph sz="half" idx="1"/>
          </p:nvPr>
        </p:nvSpPr>
        <p:spPr bwMode="gray">
          <a:xfrm>
            <a:off x="688975" y="1907117"/>
            <a:ext cx="3657600" cy="4267200"/>
          </a:xfrm>
        </p:spPr>
        <p:txBody>
          <a:bodyPr/>
          <a:lstStyle>
            <a:lvl1pPr marL="383050" marR="0" indent="-383050" algn="l" defTabSz="914400" rtl="0" eaLnBrk="1" fontAlgn="base" latinLnBrk="0" hangingPunct="1">
              <a:lnSpc>
                <a:spcPct val="95000"/>
              </a:lnSpc>
              <a:spcBef>
                <a:spcPts val="1200"/>
              </a:spcBef>
              <a:spcAft>
                <a:spcPct val="0"/>
              </a:spcAft>
              <a:buClr>
                <a:srgbClr val="231F1E"/>
              </a:buClr>
              <a:buSzTx/>
              <a:buFontTx/>
              <a:buChar char="•"/>
              <a:tabLst/>
              <a:defRPr sz="2400"/>
            </a:lvl1pPr>
            <a:lvl2pPr marL="914240" marR="0" indent="-380933" algn="l" defTabSz="914400" rtl="0" eaLnBrk="1" fontAlgn="base" latinLnBrk="0" hangingPunct="1">
              <a:lnSpc>
                <a:spcPct val="95000"/>
              </a:lnSpc>
              <a:spcBef>
                <a:spcPts val="600"/>
              </a:spcBef>
              <a:spcAft>
                <a:spcPct val="0"/>
              </a:spcAft>
              <a:buClr>
                <a:srgbClr val="231F1E"/>
              </a:buClr>
              <a:buSzTx/>
              <a:buFontTx/>
              <a:buChar char="–"/>
              <a:tabLst/>
              <a:defRPr sz="2000"/>
            </a:lvl2pPr>
            <a:lvl3pPr marL="1371360" marR="0" indent="-304747" algn="l" defTabSz="914400" rtl="0" eaLnBrk="1" fontAlgn="base" latinLnBrk="0" hangingPunct="1">
              <a:lnSpc>
                <a:spcPct val="95000"/>
              </a:lnSpc>
              <a:spcBef>
                <a:spcPts val="600"/>
              </a:spcBef>
              <a:spcAft>
                <a:spcPct val="0"/>
              </a:spcAft>
              <a:buClr>
                <a:srgbClr val="231F1E"/>
              </a:buClr>
              <a:buSzTx/>
              <a:buFontTx/>
              <a:buChar char="•"/>
              <a:tabLst/>
              <a:defRPr sz="1800"/>
            </a:lvl3pPr>
            <a:lvl4pPr marL="1904667" marR="0" indent="-380933" algn="l" defTabSz="914400" rtl="0" eaLnBrk="1" fontAlgn="base" latinLnBrk="0" hangingPunct="1">
              <a:lnSpc>
                <a:spcPct val="95000"/>
              </a:lnSpc>
              <a:spcBef>
                <a:spcPts val="600"/>
              </a:spcBef>
              <a:spcAft>
                <a:spcPct val="0"/>
              </a:spcAft>
              <a:buClr>
                <a:srgbClr val="231F1E"/>
              </a:buClr>
              <a:buSzTx/>
              <a:buFontTx/>
              <a:buChar char="–"/>
              <a:tabLst/>
              <a:defRPr sz="1800"/>
            </a:lvl4pPr>
            <a:lvl5pPr marL="2361787" marR="0" indent="-304747" algn="l" defTabSz="914400" rtl="0" eaLnBrk="1" fontAlgn="base" latinLnBrk="0" hangingPunct="1">
              <a:lnSpc>
                <a:spcPct val="95000"/>
              </a:lnSpc>
              <a:spcBef>
                <a:spcPts val="600"/>
              </a:spcBef>
              <a:spcAft>
                <a:spcPct val="0"/>
              </a:spcAft>
              <a:buClr>
                <a:srgbClr val="231F1E"/>
              </a:buClr>
              <a:buSzTx/>
              <a:buFontTx/>
              <a:buChar char="•"/>
              <a:tabLst/>
              <a:defRPr sz="1600"/>
            </a:lvl5pPr>
            <a:lvl6pPr>
              <a:defRPr sz="2400"/>
            </a:lvl6pPr>
            <a:lvl7pPr>
              <a:defRPr sz="2400"/>
            </a:lvl7pPr>
            <a:lvl8pPr>
              <a:defRPr sz="2400"/>
            </a:lvl8pPr>
            <a:lvl9pPr>
              <a:defRPr sz="2400"/>
            </a:lvl9pPr>
          </a:lstStyle>
          <a:p>
            <a:pPr marL="383050" marR="0" lvl="0"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Click to edit Master text styles</a:t>
            </a:r>
          </a:p>
          <a:p>
            <a:pPr marL="383050" marR="0" lvl="1"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Second level</a:t>
            </a:r>
          </a:p>
          <a:p>
            <a:pPr marL="383050" marR="0" lvl="2"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Third level</a:t>
            </a:r>
          </a:p>
          <a:p>
            <a:pPr marL="383050" marR="0" lvl="3"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Fourth level</a:t>
            </a:r>
          </a:p>
          <a:p>
            <a:pPr marL="383050" marR="0" lvl="4"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Fifth level</a:t>
            </a:r>
            <a:endParaRPr kumimoji="0" lang="en-US" sz="1800" b="0" i="0" u="none" strike="noStrike" kern="0" cap="none" spc="0" normalizeH="0" baseline="0" noProof="0" dirty="0">
              <a:ln>
                <a:noFill/>
              </a:ln>
              <a:solidFill>
                <a:srgbClr val="231F1E"/>
              </a:solidFill>
              <a:effectLst/>
              <a:uLnTx/>
              <a:uFillTx/>
              <a:latin typeface="+mn-lt"/>
            </a:endParaRPr>
          </a:p>
        </p:txBody>
      </p:sp>
    </p:spTree>
    <p:extLst>
      <p:ext uri="{BB962C8B-B14F-4D97-AF65-F5344CB8AC3E}">
        <p14:creationId xmlns:p14="http://schemas.microsoft.com/office/powerpoint/2010/main" val="48394237"/>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bwMode="gray">
          <a:xfrm>
            <a:off x="688975" y="1907117"/>
            <a:ext cx="3657600" cy="609600"/>
          </a:xfrm>
          <a:noFill/>
          <a:ln w="9525">
            <a:noFill/>
            <a:miter lim="800000"/>
            <a:headEnd/>
            <a:tailEnd/>
          </a:ln>
          <a:effectLst/>
        </p:spPr>
        <p:txBody>
          <a:bodyPr vert="horz" wrap="square" lIns="121899" tIns="60949" rIns="121899" bIns="60949" numCol="1" anchor="t" anchorCtr="0" compatLnSpc="1">
            <a:prstTxWarp prst="textNoShape">
              <a:avLst/>
            </a:prstTxWarp>
          </a:bodyPr>
          <a:lstStyle>
            <a:lvl1pPr>
              <a:defRPr lang="en-US" sz="2800" b="0" dirty="0" smtClean="0">
                <a:solidFill>
                  <a:schemeClr val="tx2"/>
                </a:solidFill>
              </a:defRPr>
            </a:lvl1pPr>
          </a:lstStyle>
          <a:p>
            <a:pPr marL="0" lvl="0" indent="0">
              <a:buNone/>
            </a:pPr>
            <a:r>
              <a:rPr lang="en-US" dirty="0" smtClean="0"/>
              <a:t>Click to edit text styles</a:t>
            </a:r>
          </a:p>
        </p:txBody>
      </p:sp>
      <p:sp>
        <p:nvSpPr>
          <p:cNvPr id="5" name="Content Placeholder 3"/>
          <p:cNvSpPr>
            <a:spLocks noGrp="1"/>
          </p:cNvSpPr>
          <p:nvPr>
            <p:ph sz="half" idx="2"/>
          </p:nvPr>
        </p:nvSpPr>
        <p:spPr bwMode="gray">
          <a:xfrm>
            <a:off x="688975" y="2516717"/>
            <a:ext cx="3657600" cy="3657600"/>
          </a:xfrm>
        </p:spPr>
        <p:txBody>
          <a:bodyPr/>
          <a:lstStyle>
            <a:lvl1pPr marL="383050" marR="0" indent="-383050" algn="l" defTabSz="914400" rtl="0" eaLnBrk="1" fontAlgn="base" latinLnBrk="0" hangingPunct="1">
              <a:lnSpc>
                <a:spcPct val="95000"/>
              </a:lnSpc>
              <a:spcBef>
                <a:spcPts val="1600"/>
              </a:spcBef>
              <a:spcAft>
                <a:spcPct val="0"/>
              </a:spcAft>
              <a:buClr>
                <a:srgbClr val="231F1E"/>
              </a:buClr>
              <a:buSzTx/>
              <a:buFontTx/>
              <a:buChar char="•"/>
              <a:tabLst/>
              <a:defRPr sz="2700"/>
            </a:lvl1pPr>
            <a:lvl2pPr marL="914240" marR="0" indent="-380933" algn="l" defTabSz="914400" rtl="0" eaLnBrk="1" fontAlgn="base" latinLnBrk="0" hangingPunct="1">
              <a:lnSpc>
                <a:spcPct val="95000"/>
              </a:lnSpc>
              <a:spcBef>
                <a:spcPts val="800"/>
              </a:spcBef>
              <a:spcAft>
                <a:spcPct val="0"/>
              </a:spcAft>
              <a:buClr>
                <a:srgbClr val="231F1E"/>
              </a:buClr>
              <a:buSzTx/>
              <a:buFontTx/>
              <a:buChar char="–"/>
              <a:tabLst/>
              <a:defRPr sz="2400"/>
            </a:lvl2pPr>
            <a:lvl3pPr marL="1371360" marR="0" indent="-304747" algn="l" defTabSz="914400" rtl="0" eaLnBrk="1" fontAlgn="base" latinLnBrk="0" hangingPunct="1">
              <a:lnSpc>
                <a:spcPct val="95000"/>
              </a:lnSpc>
              <a:spcBef>
                <a:spcPts val="800"/>
              </a:spcBef>
              <a:spcAft>
                <a:spcPct val="0"/>
              </a:spcAft>
              <a:buClr>
                <a:srgbClr val="231F1E"/>
              </a:buClr>
              <a:buSzTx/>
              <a:buFontTx/>
              <a:buChar char="•"/>
              <a:tabLst/>
              <a:defRPr sz="2100"/>
            </a:lvl3pPr>
            <a:lvl4pPr marL="1904667" marR="0" indent="-380933" algn="l" defTabSz="914400" rtl="0" eaLnBrk="1" fontAlgn="base" latinLnBrk="0" hangingPunct="1">
              <a:lnSpc>
                <a:spcPct val="95000"/>
              </a:lnSpc>
              <a:spcBef>
                <a:spcPts val="800"/>
              </a:spcBef>
              <a:spcAft>
                <a:spcPct val="0"/>
              </a:spcAft>
              <a:buClr>
                <a:srgbClr val="231F1E"/>
              </a:buClr>
              <a:buSzTx/>
              <a:buFontTx/>
              <a:buChar char="–"/>
              <a:tabLst/>
              <a:defRPr sz="1900"/>
            </a:lvl4pPr>
            <a:lvl5pPr marL="2361787" marR="0" indent="-304747" algn="l" defTabSz="914400" rtl="0" eaLnBrk="1" fontAlgn="base" latinLnBrk="0" hangingPunct="1">
              <a:lnSpc>
                <a:spcPct val="95000"/>
              </a:lnSpc>
              <a:spcBef>
                <a:spcPts val="800"/>
              </a:spcBef>
              <a:spcAft>
                <a:spcPct val="0"/>
              </a:spcAft>
              <a:buClr>
                <a:srgbClr val="231F1E"/>
              </a:buClr>
              <a:buSzTx/>
              <a:buFontTx/>
              <a:buChar char="•"/>
              <a:tabLst/>
              <a:defRPr sz="1900"/>
            </a:lvl5pPr>
            <a:lvl6pPr>
              <a:defRPr sz="2100"/>
            </a:lvl6pPr>
            <a:lvl7pPr>
              <a:defRPr sz="2100"/>
            </a:lvl7pPr>
            <a:lvl8pPr>
              <a:defRPr sz="2100"/>
            </a:lvl8pPr>
            <a:lvl9pPr>
              <a:defRPr sz="2100"/>
            </a:lvl9pPr>
          </a:lstStyle>
          <a:p>
            <a:pPr marL="383050" marR="0" lvl="0"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Click to edit Master text styles</a:t>
            </a:r>
          </a:p>
          <a:p>
            <a:pPr marL="383050" marR="0" lvl="1"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Second level</a:t>
            </a:r>
          </a:p>
          <a:p>
            <a:pPr marL="383050" marR="0" lvl="2"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Third level</a:t>
            </a:r>
          </a:p>
          <a:p>
            <a:pPr marL="383050" marR="0" lvl="3"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Fourth level</a:t>
            </a:r>
          </a:p>
          <a:p>
            <a:pPr marL="383050" marR="0" lvl="4"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Fifth level</a:t>
            </a:r>
            <a:endParaRPr kumimoji="0" lang="en-US" sz="1800" b="0" i="0" u="none" strike="noStrike" kern="0" cap="none" spc="0" normalizeH="0" baseline="0" noProof="0" dirty="0">
              <a:ln>
                <a:noFill/>
              </a:ln>
              <a:solidFill>
                <a:srgbClr val="231F1E"/>
              </a:solidFill>
              <a:effectLst/>
              <a:uLnTx/>
              <a:uFillTx/>
              <a:latin typeface="+mn-lt"/>
            </a:endParaRPr>
          </a:p>
        </p:txBody>
      </p:sp>
      <p:sp>
        <p:nvSpPr>
          <p:cNvPr id="6" name="Text Placeholder 4"/>
          <p:cNvSpPr>
            <a:spLocks noGrp="1"/>
          </p:cNvSpPr>
          <p:nvPr>
            <p:ph type="body" sz="quarter" idx="3" hasCustomPrompt="1"/>
          </p:nvPr>
        </p:nvSpPr>
        <p:spPr bwMode="gray">
          <a:xfrm>
            <a:off x="4799013" y="1907117"/>
            <a:ext cx="3657600" cy="609600"/>
          </a:xfrm>
          <a:noFill/>
          <a:ln w="9525">
            <a:noFill/>
            <a:miter lim="800000"/>
            <a:headEnd/>
            <a:tailEnd/>
          </a:ln>
          <a:effectLst/>
        </p:spPr>
        <p:txBody>
          <a:bodyPr vert="horz" wrap="square" lIns="121899" tIns="60949" rIns="121899" bIns="60949" numCol="1" anchor="t" anchorCtr="0" compatLnSpc="1">
            <a:prstTxWarp prst="textNoShape">
              <a:avLst/>
            </a:prstTxWarp>
          </a:bodyPr>
          <a:lstStyle>
            <a:lvl1pPr>
              <a:defRPr lang="en-US" sz="2800" b="0" dirty="0" smtClean="0">
                <a:solidFill>
                  <a:schemeClr val="tx2"/>
                </a:solidFill>
              </a:defRPr>
            </a:lvl1pPr>
          </a:lstStyle>
          <a:p>
            <a:pPr marL="0" lvl="0" indent="0">
              <a:buNone/>
            </a:pPr>
            <a:r>
              <a:rPr lang="en-US" dirty="0" smtClean="0"/>
              <a:t>Click to edit text styles</a:t>
            </a:r>
          </a:p>
        </p:txBody>
      </p:sp>
      <p:sp>
        <p:nvSpPr>
          <p:cNvPr id="7" name="Content Placeholder 5"/>
          <p:cNvSpPr>
            <a:spLocks noGrp="1"/>
          </p:cNvSpPr>
          <p:nvPr>
            <p:ph sz="quarter" idx="4"/>
          </p:nvPr>
        </p:nvSpPr>
        <p:spPr bwMode="gray">
          <a:xfrm>
            <a:off x="4799013" y="2516717"/>
            <a:ext cx="3657600" cy="3657600"/>
          </a:xfrm>
        </p:spPr>
        <p:txBody>
          <a:bodyPr/>
          <a:lstStyle>
            <a:lvl1pPr marL="383050" marR="0" indent="-383050" algn="l" defTabSz="914400" rtl="0" eaLnBrk="1" fontAlgn="base" latinLnBrk="0" hangingPunct="1">
              <a:lnSpc>
                <a:spcPct val="95000"/>
              </a:lnSpc>
              <a:spcBef>
                <a:spcPts val="1600"/>
              </a:spcBef>
              <a:spcAft>
                <a:spcPct val="0"/>
              </a:spcAft>
              <a:buClr>
                <a:srgbClr val="231F1E"/>
              </a:buClr>
              <a:buSzTx/>
              <a:buFontTx/>
              <a:buChar char="•"/>
              <a:tabLst/>
              <a:defRPr sz="2700"/>
            </a:lvl1pPr>
            <a:lvl2pPr marL="914240" marR="0" indent="-380933" algn="l" defTabSz="914400" rtl="0" eaLnBrk="1" fontAlgn="base" latinLnBrk="0" hangingPunct="1">
              <a:lnSpc>
                <a:spcPct val="95000"/>
              </a:lnSpc>
              <a:spcBef>
                <a:spcPts val="800"/>
              </a:spcBef>
              <a:spcAft>
                <a:spcPct val="0"/>
              </a:spcAft>
              <a:buClr>
                <a:srgbClr val="231F1E"/>
              </a:buClr>
              <a:buSzTx/>
              <a:buFontTx/>
              <a:buChar char="–"/>
              <a:tabLst/>
              <a:defRPr sz="2400"/>
            </a:lvl2pPr>
            <a:lvl3pPr marL="1371360" marR="0" indent="-304747" algn="l" defTabSz="914400" rtl="0" eaLnBrk="1" fontAlgn="base" latinLnBrk="0" hangingPunct="1">
              <a:lnSpc>
                <a:spcPct val="95000"/>
              </a:lnSpc>
              <a:spcBef>
                <a:spcPts val="800"/>
              </a:spcBef>
              <a:spcAft>
                <a:spcPct val="0"/>
              </a:spcAft>
              <a:buClr>
                <a:srgbClr val="231F1E"/>
              </a:buClr>
              <a:buSzTx/>
              <a:buFontTx/>
              <a:buChar char="•"/>
              <a:tabLst/>
              <a:defRPr sz="2100"/>
            </a:lvl3pPr>
            <a:lvl4pPr marL="1904667" marR="0" indent="-380933" algn="l" defTabSz="914400" rtl="0" eaLnBrk="1" fontAlgn="base" latinLnBrk="0" hangingPunct="1">
              <a:lnSpc>
                <a:spcPct val="95000"/>
              </a:lnSpc>
              <a:spcBef>
                <a:spcPts val="800"/>
              </a:spcBef>
              <a:spcAft>
                <a:spcPct val="0"/>
              </a:spcAft>
              <a:buClr>
                <a:srgbClr val="231F1E"/>
              </a:buClr>
              <a:buSzTx/>
              <a:buFontTx/>
              <a:buChar char="–"/>
              <a:tabLst/>
              <a:defRPr sz="1900"/>
            </a:lvl4pPr>
            <a:lvl5pPr marL="2361787" marR="0" indent="-304747" algn="l" defTabSz="914400" rtl="0" eaLnBrk="1" fontAlgn="base" latinLnBrk="0" hangingPunct="1">
              <a:lnSpc>
                <a:spcPct val="95000"/>
              </a:lnSpc>
              <a:spcBef>
                <a:spcPts val="800"/>
              </a:spcBef>
              <a:spcAft>
                <a:spcPct val="0"/>
              </a:spcAft>
              <a:buClr>
                <a:srgbClr val="231F1E"/>
              </a:buClr>
              <a:buSzTx/>
              <a:buFontTx/>
              <a:buChar char="•"/>
              <a:tabLst/>
              <a:defRPr sz="1900"/>
            </a:lvl5pPr>
            <a:lvl6pPr>
              <a:defRPr sz="2100"/>
            </a:lvl6pPr>
            <a:lvl7pPr>
              <a:defRPr sz="2100"/>
            </a:lvl7pPr>
            <a:lvl8pPr>
              <a:defRPr sz="2100"/>
            </a:lvl8pPr>
            <a:lvl9pPr>
              <a:defRPr sz="2100"/>
            </a:lvl9pPr>
          </a:lstStyle>
          <a:p>
            <a:pPr marL="383050" marR="0" lvl="0"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Click to edit Master text styles</a:t>
            </a:r>
          </a:p>
          <a:p>
            <a:pPr marL="383050" marR="0" lvl="1"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Second level</a:t>
            </a:r>
          </a:p>
          <a:p>
            <a:pPr marL="383050" marR="0" lvl="2"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Third level</a:t>
            </a:r>
          </a:p>
          <a:p>
            <a:pPr marL="383050" marR="0" lvl="3"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Fourth level</a:t>
            </a:r>
          </a:p>
          <a:p>
            <a:pPr marL="383050" marR="0" lvl="4" indent="-383050" algn="l" defTabSz="914400" rtl="0" eaLnBrk="1" fontAlgn="base" latinLnBrk="0" hangingPunct="1">
              <a:lnSpc>
                <a:spcPct val="95000"/>
              </a:lnSpc>
              <a:spcBef>
                <a:spcPts val="1600"/>
              </a:spcBef>
              <a:spcAft>
                <a:spcPct val="0"/>
              </a:spcAft>
              <a:buClr>
                <a:srgbClr val="231F1E"/>
              </a:buClr>
              <a:buSzTx/>
              <a:buFontTx/>
              <a:buChar char="•"/>
              <a:tabLst/>
              <a:defRPr/>
            </a:pPr>
            <a:r>
              <a:rPr kumimoji="0" lang="en-US" sz="2800" b="0" i="0" u="none" strike="noStrike" kern="0" cap="none" spc="0" normalizeH="0" baseline="0" noProof="0" smtClean="0">
                <a:ln>
                  <a:noFill/>
                </a:ln>
                <a:solidFill>
                  <a:srgbClr val="231F1E"/>
                </a:solidFill>
                <a:effectLst/>
                <a:uLnTx/>
                <a:uFillTx/>
                <a:latin typeface="+mn-lt"/>
                <a:ea typeface="+mn-ea"/>
                <a:cs typeface="+mn-cs"/>
              </a:rPr>
              <a:t>Fifth level</a:t>
            </a:r>
            <a:endParaRPr kumimoji="0" lang="en-US" sz="1800" b="0" i="0" u="none" strike="noStrike" kern="0" cap="none" spc="0" normalizeH="0" baseline="0" noProof="0" dirty="0">
              <a:ln>
                <a:noFill/>
              </a:ln>
              <a:solidFill>
                <a:srgbClr val="231F1E"/>
              </a:solidFill>
              <a:effectLst/>
              <a:uLnTx/>
              <a:uFillTx/>
              <a:latin typeface="+mn-lt"/>
            </a:endParaRPr>
          </a:p>
        </p:txBody>
      </p:sp>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W:\Inprogress\Veracode MASTER\17503 Veracode PPT template programming\powerpoint\flattened-art\background-16x9.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1229785"/>
            <a:ext cx="9144000" cy="56282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553986" name="Rectangle 2"/>
          <p:cNvSpPr>
            <a:spLocks noGrp="1" noChangeArrowheads="1"/>
          </p:cNvSpPr>
          <p:nvPr>
            <p:ph type="title"/>
          </p:nvPr>
        </p:nvSpPr>
        <p:spPr bwMode="gray">
          <a:xfrm>
            <a:off x="688974" y="0"/>
            <a:ext cx="6766560" cy="1229784"/>
          </a:xfrm>
          <a:prstGeom prst="rect">
            <a:avLst/>
          </a:prstGeom>
          <a:noFill/>
          <a:ln w="9525">
            <a:noFill/>
            <a:miter lim="800000"/>
            <a:headEnd/>
            <a:tailEnd/>
          </a:ln>
          <a:effectLst/>
        </p:spPr>
        <p:txBody>
          <a:bodyPr vert="horz" wrap="square" lIns="121899" tIns="60949" rIns="121899" bIns="0" numCol="1" anchor="ctr" anchorCtr="0" compatLnSpc="1">
            <a:prstTxWarp prst="textNoShape">
              <a:avLst/>
            </a:prstTxWarp>
          </a:bodyPr>
          <a:lstStyle/>
          <a:p>
            <a:pPr lvl="0"/>
            <a:r>
              <a:rPr lang="en-US" smtClean="0"/>
              <a:t>Click to edit Master title style</a:t>
            </a:r>
            <a:endParaRPr lang="en-US" dirty="0" smtClean="0"/>
          </a:p>
        </p:txBody>
      </p:sp>
      <p:sp>
        <p:nvSpPr>
          <p:cNvPr id="553987" name="Rectangle 3"/>
          <p:cNvSpPr>
            <a:spLocks noGrp="1" noChangeArrowheads="1"/>
          </p:cNvSpPr>
          <p:nvPr>
            <p:ph type="body" idx="1"/>
          </p:nvPr>
        </p:nvSpPr>
        <p:spPr bwMode="gray">
          <a:xfrm>
            <a:off x="688975" y="1907117"/>
            <a:ext cx="7767638" cy="4267200"/>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Rectangle 5"/>
          <p:cNvSpPr txBox="1">
            <a:spLocks noChangeArrowheads="1"/>
          </p:cNvSpPr>
          <p:nvPr/>
        </p:nvSpPr>
        <p:spPr bwMode="gray">
          <a:xfrm>
            <a:off x="689552" y="6173788"/>
            <a:ext cx="3882449" cy="48852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1218987"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a:t>
            </a:r>
            <a:r>
              <a:rPr kumimoji="0" lang="is-IS" sz="1100" b="0" i="0" u="none" strike="noStrike" kern="1200" cap="none" spc="0" normalizeH="0" baseline="0" noProof="0" dirty="0" smtClean="0">
                <a:ln>
                  <a:noFill/>
                </a:ln>
                <a:solidFill>
                  <a:schemeClr val="bg1">
                    <a:lumMod val="75000"/>
                  </a:schemeClr>
                </a:solidFill>
                <a:effectLst/>
                <a:uLnTx/>
                <a:uFillTx/>
                <a:latin typeface="+mj-lt"/>
                <a:ea typeface="+mn-ea"/>
                <a:cs typeface="+mn-cs"/>
              </a:rPr>
              <a:t>2017</a:t>
            </a:r>
            <a:r>
              <a:rPr kumimoji="0" lang="en-US" sz="1100" b="0" i="0" u="none" strike="noStrike" kern="1200" cap="none" spc="0" normalizeH="0" baseline="0" noProof="0" dirty="0" smtClean="0">
                <a:ln>
                  <a:noFill/>
                </a:ln>
                <a:solidFill>
                  <a:schemeClr val="bg1">
                    <a:lumMod val="75000"/>
                  </a:schemeClr>
                </a:solidFill>
                <a:effectLst/>
                <a:uLnTx/>
                <a:uFillTx/>
                <a:latin typeface="+mj-lt"/>
                <a:ea typeface="+mn-ea"/>
                <a:cs typeface="+mn-cs"/>
              </a:rPr>
              <a:t> VERACODE INC.</a:t>
            </a:r>
            <a:endParaRPr kumimoji="0" lang="en-US" sz="1100" b="0" i="0" u="none" strike="noStrike" kern="1200" cap="none" spc="0" normalizeH="0" baseline="0" noProof="0" dirty="0">
              <a:ln>
                <a:noFill/>
              </a:ln>
              <a:solidFill>
                <a:schemeClr val="bg1">
                  <a:lumMod val="75000"/>
                </a:schemeClr>
              </a:solidFill>
              <a:effectLst/>
              <a:uLnTx/>
              <a:uFillTx/>
              <a:latin typeface="+mj-lt"/>
              <a:ea typeface="+mn-ea"/>
              <a:cs typeface="+mn-cs"/>
            </a:endParaRPr>
          </a:p>
        </p:txBody>
      </p:sp>
      <p:sp>
        <p:nvSpPr>
          <p:cNvPr id="12" name="Rectangle 5"/>
          <p:cNvSpPr txBox="1">
            <a:spLocks noChangeArrowheads="1"/>
          </p:cNvSpPr>
          <p:nvPr/>
        </p:nvSpPr>
        <p:spPr bwMode="gray">
          <a:xfrm>
            <a:off x="8456831" y="6173789"/>
            <a:ext cx="514484" cy="5019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r" defTabSz="1218987" rtl="0" eaLnBrk="0" fontAlgn="base" latinLnBrk="0" hangingPunct="0">
              <a:lnSpc>
                <a:spcPct val="100000"/>
              </a:lnSpc>
              <a:spcBef>
                <a:spcPct val="0"/>
              </a:spcBef>
              <a:spcAft>
                <a:spcPct val="0"/>
              </a:spcAft>
              <a:buClrTx/>
              <a:buSzTx/>
              <a:buFontTx/>
              <a:buNone/>
              <a:tabLst/>
              <a:defRPr/>
            </a:pPr>
            <a:fld id="{2C78AFB4-C6FC-46C2-866E-1D035D18C516}" type="slidenum">
              <a:rPr kumimoji="0" lang="en-US" sz="1500" b="1" i="0" u="none" strike="noStrike" kern="1200" cap="none" spc="0" normalizeH="0" baseline="0" noProof="0" smtClean="0">
                <a:ln>
                  <a:noFill/>
                </a:ln>
                <a:solidFill>
                  <a:schemeClr val="accent1"/>
                </a:solidFill>
                <a:effectLst/>
                <a:uLnTx/>
                <a:uFillTx/>
                <a:latin typeface="+mj-lt"/>
                <a:ea typeface="+mn-ea"/>
                <a:cs typeface="+mn-cs"/>
              </a:rPr>
              <a:pPr marL="0" marR="0" lvl="0" indent="0" algn="r" defTabSz="1218987" rtl="0" eaLnBrk="0" fontAlgn="base" latinLnBrk="0" hangingPunct="0">
                <a:lnSpc>
                  <a:spcPct val="100000"/>
                </a:lnSpc>
                <a:spcBef>
                  <a:spcPct val="0"/>
                </a:spcBef>
                <a:spcAft>
                  <a:spcPct val="0"/>
                </a:spcAft>
                <a:buClrTx/>
                <a:buSzTx/>
                <a:buFontTx/>
                <a:buNone/>
                <a:tabLst/>
                <a:defRPr/>
              </a:pPr>
              <a:t>‹Nº›</a:t>
            </a:fld>
            <a:endParaRPr kumimoji="0" lang="en-US" sz="15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3" name="Freeform 8"/>
          <p:cNvSpPr>
            <a:spLocks noEditPoints="1"/>
          </p:cNvSpPr>
          <p:nvPr/>
        </p:nvSpPr>
        <p:spPr bwMode="auto">
          <a:xfrm>
            <a:off x="7614377" y="222693"/>
            <a:ext cx="1091269" cy="820824"/>
          </a:xfrm>
          <a:custGeom>
            <a:avLst/>
            <a:gdLst>
              <a:gd name="T0" fmla="*/ 160 w 160"/>
              <a:gd name="T1" fmla="*/ 60 h 121"/>
              <a:gd name="T2" fmla="*/ 160 w 160"/>
              <a:gd name="T3" fmla="*/ 117 h 121"/>
              <a:gd name="T4" fmla="*/ 159 w 160"/>
              <a:gd name="T5" fmla="*/ 119 h 121"/>
              <a:gd name="T6" fmla="*/ 137 w 160"/>
              <a:gd name="T7" fmla="*/ 119 h 121"/>
              <a:gd name="T8" fmla="*/ 136 w 160"/>
              <a:gd name="T9" fmla="*/ 118 h 121"/>
              <a:gd name="T10" fmla="*/ 136 w 160"/>
              <a:gd name="T11" fmla="*/ 116 h 121"/>
              <a:gd name="T12" fmla="*/ 136 w 160"/>
              <a:gd name="T13" fmla="*/ 27 h 121"/>
              <a:gd name="T14" fmla="*/ 133 w 160"/>
              <a:gd name="T15" fmla="*/ 25 h 121"/>
              <a:gd name="T16" fmla="*/ 119 w 160"/>
              <a:gd name="T17" fmla="*/ 25 h 121"/>
              <a:gd name="T18" fmla="*/ 117 w 160"/>
              <a:gd name="T19" fmla="*/ 24 h 121"/>
              <a:gd name="T20" fmla="*/ 117 w 160"/>
              <a:gd name="T21" fmla="*/ 3 h 121"/>
              <a:gd name="T22" fmla="*/ 119 w 160"/>
              <a:gd name="T23" fmla="*/ 2 h 121"/>
              <a:gd name="T24" fmla="*/ 159 w 160"/>
              <a:gd name="T25" fmla="*/ 2 h 121"/>
              <a:gd name="T26" fmla="*/ 160 w 160"/>
              <a:gd name="T27" fmla="*/ 4 h 121"/>
              <a:gd name="T28" fmla="*/ 160 w 160"/>
              <a:gd name="T29" fmla="*/ 60 h 121"/>
              <a:gd name="T30" fmla="*/ 85 w 160"/>
              <a:gd name="T31" fmla="*/ 88 h 121"/>
              <a:gd name="T32" fmla="*/ 94 w 160"/>
              <a:gd name="T33" fmla="*/ 47 h 121"/>
              <a:gd name="T34" fmla="*/ 46 w 160"/>
              <a:gd name="T35" fmla="*/ 26 h 121"/>
              <a:gd name="T36" fmla="*/ 26 w 160"/>
              <a:gd name="T37" fmla="*/ 68 h 121"/>
              <a:gd name="T38" fmla="*/ 62 w 160"/>
              <a:gd name="T39" fmla="*/ 97 h 121"/>
              <a:gd name="T40" fmla="*/ 85 w 160"/>
              <a:gd name="T41" fmla="*/ 88 h 121"/>
              <a:gd name="T42" fmla="*/ 62 w 160"/>
              <a:gd name="T43" fmla="*/ 0 h 121"/>
              <a:gd name="T44" fmla="*/ 122 w 160"/>
              <a:gd name="T45" fmla="*/ 61 h 121"/>
              <a:gd name="T46" fmla="*/ 61 w 160"/>
              <a:gd name="T47" fmla="*/ 121 h 121"/>
              <a:gd name="T48" fmla="*/ 0 w 160"/>
              <a:gd name="T49" fmla="*/ 60 h 121"/>
              <a:gd name="T50" fmla="*/ 62 w 160"/>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21">
                <a:moveTo>
                  <a:pt x="160" y="60"/>
                </a:moveTo>
                <a:cubicBezTo>
                  <a:pt x="160" y="79"/>
                  <a:pt x="160" y="98"/>
                  <a:pt x="160" y="117"/>
                </a:cubicBezTo>
                <a:cubicBezTo>
                  <a:pt x="160" y="118"/>
                  <a:pt x="160" y="119"/>
                  <a:pt x="159" y="119"/>
                </a:cubicBezTo>
                <a:cubicBezTo>
                  <a:pt x="151" y="119"/>
                  <a:pt x="144" y="119"/>
                  <a:pt x="137" y="119"/>
                </a:cubicBezTo>
                <a:cubicBezTo>
                  <a:pt x="136" y="119"/>
                  <a:pt x="136" y="118"/>
                  <a:pt x="136" y="118"/>
                </a:cubicBezTo>
                <a:cubicBezTo>
                  <a:pt x="136" y="117"/>
                  <a:pt x="136" y="117"/>
                  <a:pt x="136" y="116"/>
                </a:cubicBezTo>
                <a:cubicBezTo>
                  <a:pt x="136" y="87"/>
                  <a:pt x="136" y="57"/>
                  <a:pt x="136" y="27"/>
                </a:cubicBezTo>
                <a:cubicBezTo>
                  <a:pt x="136" y="25"/>
                  <a:pt x="136" y="25"/>
                  <a:pt x="133" y="25"/>
                </a:cubicBezTo>
                <a:cubicBezTo>
                  <a:pt x="129" y="25"/>
                  <a:pt x="124" y="25"/>
                  <a:pt x="119" y="25"/>
                </a:cubicBezTo>
                <a:cubicBezTo>
                  <a:pt x="118" y="25"/>
                  <a:pt x="117" y="25"/>
                  <a:pt x="117" y="24"/>
                </a:cubicBezTo>
                <a:cubicBezTo>
                  <a:pt x="117" y="17"/>
                  <a:pt x="117" y="10"/>
                  <a:pt x="117" y="3"/>
                </a:cubicBezTo>
                <a:cubicBezTo>
                  <a:pt x="117" y="2"/>
                  <a:pt x="117" y="2"/>
                  <a:pt x="119" y="2"/>
                </a:cubicBezTo>
                <a:cubicBezTo>
                  <a:pt x="132" y="2"/>
                  <a:pt x="145" y="2"/>
                  <a:pt x="159" y="2"/>
                </a:cubicBezTo>
                <a:cubicBezTo>
                  <a:pt x="160" y="2"/>
                  <a:pt x="160" y="2"/>
                  <a:pt x="160" y="4"/>
                </a:cubicBezTo>
                <a:cubicBezTo>
                  <a:pt x="160" y="22"/>
                  <a:pt x="160" y="41"/>
                  <a:pt x="160" y="60"/>
                </a:cubicBezTo>
                <a:moveTo>
                  <a:pt x="85" y="88"/>
                </a:moveTo>
                <a:cubicBezTo>
                  <a:pt x="97" y="76"/>
                  <a:pt x="100" y="62"/>
                  <a:pt x="94" y="47"/>
                </a:cubicBezTo>
                <a:cubicBezTo>
                  <a:pt x="86" y="23"/>
                  <a:pt x="63" y="19"/>
                  <a:pt x="46" y="26"/>
                </a:cubicBezTo>
                <a:cubicBezTo>
                  <a:pt x="31" y="33"/>
                  <a:pt x="22" y="51"/>
                  <a:pt x="26" y="68"/>
                </a:cubicBezTo>
                <a:cubicBezTo>
                  <a:pt x="30" y="86"/>
                  <a:pt x="44" y="97"/>
                  <a:pt x="62" y="97"/>
                </a:cubicBezTo>
                <a:cubicBezTo>
                  <a:pt x="70" y="97"/>
                  <a:pt x="79" y="95"/>
                  <a:pt x="85" y="88"/>
                </a:cubicBezTo>
                <a:moveTo>
                  <a:pt x="62" y="0"/>
                </a:moveTo>
                <a:cubicBezTo>
                  <a:pt x="95" y="0"/>
                  <a:pt x="122" y="27"/>
                  <a:pt x="122" y="61"/>
                </a:cubicBezTo>
                <a:cubicBezTo>
                  <a:pt x="122" y="94"/>
                  <a:pt x="95" y="121"/>
                  <a:pt x="61" y="121"/>
                </a:cubicBezTo>
                <a:cubicBezTo>
                  <a:pt x="28" y="121"/>
                  <a:pt x="0" y="93"/>
                  <a:pt x="0" y="60"/>
                </a:cubicBezTo>
                <a:cubicBezTo>
                  <a:pt x="0" y="27"/>
                  <a:pt x="28" y="0"/>
                  <a:pt x="62" y="0"/>
                </a:cubicBezTo>
              </a:path>
            </a:pathLst>
          </a:custGeom>
          <a:solidFill>
            <a:schemeClr val="bg1">
              <a:alpha val="25000"/>
            </a:schemeClr>
          </a:solidFill>
          <a:ln>
            <a:noFill/>
          </a:ln>
        </p:spPr>
        <p:txBody>
          <a:bodyPr vert="horz" wrap="square" lIns="121899" tIns="60949" rIns="121899" bIns="60949"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99" r:id="rId1"/>
    <p:sldLayoutId id="2147483722" r:id="rId2"/>
    <p:sldLayoutId id="2147483701" r:id="rId3"/>
    <p:sldLayoutId id="2147483723" r:id="rId4"/>
    <p:sldLayoutId id="2147483724" r:id="rId5"/>
    <p:sldLayoutId id="2147483711" r:id="rId6"/>
    <p:sldLayoutId id="2147483702" r:id="rId7"/>
    <p:sldLayoutId id="2147483725" r:id="rId8"/>
    <p:sldLayoutId id="2147483712" r:id="rId9"/>
    <p:sldLayoutId id="2147483704" r:id="rId10"/>
    <p:sldLayoutId id="2147483705" r:id="rId11"/>
    <p:sldLayoutId id="2147483726" r:id="rId12"/>
    <p:sldLayoutId id="2147483727" r:id="rId13"/>
    <p:sldLayoutId id="2147483728" r:id="rId14"/>
  </p:sldLayoutIdLst>
  <p:transition>
    <p:wipe dir="r"/>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3600" b="0">
          <a:solidFill>
            <a:schemeClr val="bg1"/>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383050" indent="-383050" algn="l" rtl="0" eaLnBrk="1" fontAlgn="base" hangingPunct="1">
        <a:lnSpc>
          <a:spcPct val="95000"/>
        </a:lnSpc>
        <a:spcBef>
          <a:spcPts val="1600"/>
        </a:spcBef>
        <a:spcAft>
          <a:spcPct val="0"/>
        </a:spcAft>
        <a:buClr>
          <a:schemeClr val="accent1"/>
        </a:buClr>
        <a:buChar char="•"/>
        <a:defRPr sz="2800">
          <a:solidFill>
            <a:schemeClr val="accent1"/>
          </a:solidFill>
          <a:latin typeface="+mn-lt"/>
          <a:ea typeface="+mn-ea"/>
          <a:cs typeface="+mn-cs"/>
        </a:defRPr>
      </a:lvl1pPr>
      <a:lvl2pPr marL="914240" indent="-380933" algn="l" rtl="0" eaLnBrk="1" fontAlgn="base" hangingPunct="1">
        <a:lnSpc>
          <a:spcPct val="95000"/>
        </a:lnSpc>
        <a:spcBef>
          <a:spcPts val="800"/>
        </a:spcBef>
        <a:spcAft>
          <a:spcPct val="0"/>
        </a:spcAft>
        <a:buClr>
          <a:schemeClr val="accent1"/>
        </a:buClr>
        <a:buChar char="–"/>
        <a:defRPr sz="2400">
          <a:solidFill>
            <a:schemeClr val="accent1"/>
          </a:solidFill>
          <a:latin typeface="+mn-lt"/>
        </a:defRPr>
      </a:lvl2pPr>
      <a:lvl3pPr marL="1371360" indent="-304747" algn="l" rtl="0" eaLnBrk="1" fontAlgn="base" hangingPunct="1">
        <a:lnSpc>
          <a:spcPct val="95000"/>
        </a:lnSpc>
        <a:spcBef>
          <a:spcPts val="800"/>
        </a:spcBef>
        <a:spcAft>
          <a:spcPct val="0"/>
        </a:spcAft>
        <a:buClr>
          <a:schemeClr val="accent1"/>
        </a:buClr>
        <a:buChar char="•"/>
        <a:defRPr sz="2000">
          <a:solidFill>
            <a:schemeClr val="accent1"/>
          </a:solidFill>
          <a:latin typeface="+mn-lt"/>
        </a:defRPr>
      </a:lvl3pPr>
      <a:lvl4pPr marL="1904667" indent="-380933" algn="l" rtl="0" eaLnBrk="1" fontAlgn="base" hangingPunct="1">
        <a:lnSpc>
          <a:spcPct val="95000"/>
        </a:lnSpc>
        <a:spcBef>
          <a:spcPts val="800"/>
        </a:spcBef>
        <a:spcAft>
          <a:spcPct val="0"/>
        </a:spcAft>
        <a:buClr>
          <a:schemeClr val="accent1"/>
        </a:buClr>
        <a:buChar char="–"/>
        <a:defRPr sz="2000">
          <a:solidFill>
            <a:schemeClr val="accent1"/>
          </a:solidFill>
          <a:latin typeface="+mn-lt"/>
        </a:defRPr>
      </a:lvl4pPr>
      <a:lvl5pPr marL="2361787" indent="-304747" algn="l" rtl="0" eaLnBrk="1" fontAlgn="base" hangingPunct="1">
        <a:lnSpc>
          <a:spcPct val="95000"/>
        </a:lnSpc>
        <a:spcBef>
          <a:spcPts val="800"/>
        </a:spcBef>
        <a:spcAft>
          <a:spcPct val="0"/>
        </a:spcAft>
        <a:buClr>
          <a:schemeClr val="accent1"/>
        </a:buClr>
        <a:buChar char="•"/>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41.jpeg"/><Relationship Id="rId5" Type="http://schemas.openxmlformats.org/officeDocument/2006/relationships/diagramQuickStyle" Target="../diagrams/quickStyle4.xml"/><Relationship Id="rId10" Type="http://schemas.openxmlformats.org/officeDocument/2006/relationships/image" Target="../media/image40.png"/><Relationship Id="rId4" Type="http://schemas.openxmlformats.org/officeDocument/2006/relationships/diagramLayout" Target="../diagrams/layout4.xml"/><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diagramData" Target="../diagrams/data2.xml"/><Relationship Id="rId21" Type="http://schemas.openxmlformats.org/officeDocument/2006/relationships/image" Target="../media/image18.png"/><Relationship Id="rId7" Type="http://schemas.microsoft.com/office/2007/relationships/diagramDrawing" Target="../diagrams/drawing2.xml"/><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6.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218" y="1661107"/>
            <a:ext cx="6949440" cy="2921444"/>
          </a:xfrm>
        </p:spPr>
        <p:txBody>
          <a:bodyPr/>
          <a:lstStyle/>
          <a:p>
            <a:pPr algn="ctr"/>
            <a:r>
              <a:rPr lang="en-US" sz="5400" dirty="0" smtClean="0"/>
              <a:t>Veracode / CA</a:t>
            </a:r>
            <a:br>
              <a:rPr lang="en-US" sz="5400" dirty="0" smtClean="0"/>
            </a:br>
            <a:r>
              <a:rPr lang="en-US" sz="5400" dirty="0" smtClean="0"/>
              <a:t> </a:t>
            </a:r>
            <a:br>
              <a:rPr lang="en-US" sz="5400" dirty="0" smtClean="0"/>
            </a:br>
            <a:r>
              <a:rPr lang="en-US" sz="3600" smtClean="0"/>
              <a:t>Developing a Security </a:t>
            </a:r>
            <a:r>
              <a:rPr lang="en-US" sz="3600" dirty="0" smtClean="0"/>
              <a:t>Culture</a:t>
            </a:r>
            <a:br>
              <a:rPr lang="en-US" sz="3600" dirty="0" smtClean="0"/>
            </a:br>
            <a:r>
              <a:rPr lang="en-US" sz="2000" dirty="0" smtClean="0"/>
              <a:t>in the</a:t>
            </a:r>
            <a:r>
              <a:rPr lang="en-US" sz="3600" dirty="0" smtClean="0"/>
              <a:t/>
            </a:r>
            <a:br>
              <a:rPr lang="en-US" sz="3600" dirty="0" smtClean="0"/>
            </a:br>
            <a:r>
              <a:rPr lang="en-US" sz="3600" dirty="0" smtClean="0"/>
              <a:t>Agile / DevOps </a:t>
            </a:r>
            <a:br>
              <a:rPr lang="en-US" sz="3600" dirty="0" smtClean="0"/>
            </a:br>
            <a:r>
              <a:rPr lang="en-US" sz="2000" dirty="0" smtClean="0"/>
              <a:t>Accelerated Development Environment</a:t>
            </a:r>
            <a:endParaRPr lang="en-US" sz="3600" dirty="0"/>
          </a:p>
        </p:txBody>
      </p:sp>
      <p:sp>
        <p:nvSpPr>
          <p:cNvPr id="2" name="TextBox 1"/>
          <p:cNvSpPr txBox="1"/>
          <p:nvPr/>
        </p:nvSpPr>
        <p:spPr bwMode="auto">
          <a:xfrm>
            <a:off x="781218" y="4582551"/>
            <a:ext cx="3950208" cy="2048256"/>
          </a:xfrm>
          <a:prstGeom prst="rect">
            <a:avLst/>
          </a:prstGeom>
          <a:noFill/>
          <a:ln w="12700" cap="sq" algn="ctr">
            <a:noFill/>
            <a:miter lim="800000"/>
            <a:headEnd/>
            <a:tailEnd/>
          </a:ln>
          <a:effectLst/>
        </p:spPr>
        <p:txBody>
          <a:bodyPr wrap="none" rtlCol="0" anchor="ctr" anchorCtr="0">
            <a:noAutofit/>
          </a:bodyPr>
          <a:lstStyle/>
          <a:p>
            <a:pPr algn="just">
              <a:lnSpc>
                <a:spcPct val="95000"/>
              </a:lnSpc>
              <a:spcBef>
                <a:spcPts val="600"/>
              </a:spcBef>
            </a:pPr>
            <a:endParaRPr lang="en-US" sz="1200" dirty="0">
              <a:solidFill>
                <a:schemeClr val="bg1"/>
              </a:solidFill>
              <a:latin typeface="+mn-lt"/>
            </a:endParaRPr>
          </a:p>
          <a:p>
            <a:pPr algn="just">
              <a:lnSpc>
                <a:spcPct val="95000"/>
              </a:lnSpc>
              <a:spcBef>
                <a:spcPts val="600"/>
              </a:spcBef>
            </a:pPr>
            <a:r>
              <a:rPr lang="en-US" sz="1200" dirty="0" smtClean="0">
                <a:solidFill>
                  <a:schemeClr val="bg1"/>
                </a:solidFill>
                <a:latin typeface="+mn-lt"/>
              </a:rPr>
              <a:t>September 2017</a:t>
            </a:r>
          </a:p>
          <a:p>
            <a:pPr algn="just">
              <a:lnSpc>
                <a:spcPct val="95000"/>
              </a:lnSpc>
              <a:spcBef>
                <a:spcPts val="600"/>
              </a:spcBef>
            </a:pPr>
            <a:endParaRPr lang="en-US" sz="1200" dirty="0">
              <a:solidFill>
                <a:schemeClr val="bg1"/>
              </a:solidFill>
              <a:latin typeface="+mn-lt"/>
            </a:endParaRPr>
          </a:p>
          <a:p>
            <a:pPr algn="just">
              <a:lnSpc>
                <a:spcPct val="95000"/>
              </a:lnSpc>
              <a:spcBef>
                <a:spcPts val="600"/>
              </a:spcBef>
            </a:pPr>
            <a:r>
              <a:rPr lang="en-US" sz="1200" dirty="0" smtClean="0">
                <a:solidFill>
                  <a:schemeClr val="bg1"/>
                </a:solidFill>
                <a:latin typeface="+mn-lt"/>
              </a:rPr>
              <a:t>Joost de Jong</a:t>
            </a:r>
          </a:p>
        </p:txBody>
      </p:sp>
    </p:spTree>
    <p:custDataLst>
      <p:tags r:id="rId1"/>
    </p:custDataLst>
    <p:extLst>
      <p:ext uri="{BB962C8B-B14F-4D97-AF65-F5344CB8AC3E}">
        <p14:creationId xmlns:p14="http://schemas.microsoft.com/office/powerpoint/2010/main" val="420783210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Centralized Administration</a:t>
            </a:r>
            <a:br>
              <a:rPr lang="en-US" sz="2800" dirty="0" smtClean="0"/>
            </a:br>
            <a:r>
              <a:rPr lang="en-US" sz="2800" dirty="0" smtClean="0"/>
              <a:t> &amp; Performance Tracking</a:t>
            </a:r>
            <a:endParaRPr lang="en-US" sz="2800" dirty="0"/>
          </a:p>
        </p:txBody>
      </p:sp>
      <p:pic>
        <p:nvPicPr>
          <p:cNvPr id="43" name="Picture 42"/>
          <p:cNvPicPr>
            <a:picLocks noChangeAspect="1"/>
          </p:cNvPicPr>
          <p:nvPr/>
        </p:nvPicPr>
        <p:blipFill>
          <a:blip r:embed="rId3"/>
          <a:stretch>
            <a:fillRect/>
          </a:stretch>
        </p:blipFill>
        <p:spPr>
          <a:xfrm>
            <a:off x="310706" y="1751296"/>
            <a:ext cx="8522588" cy="4064287"/>
          </a:xfrm>
          <a:prstGeom prst="rect">
            <a:avLst/>
          </a:prstGeom>
        </p:spPr>
      </p:pic>
    </p:spTree>
    <p:extLst>
      <p:ext uri="{BB962C8B-B14F-4D97-AF65-F5344CB8AC3E}">
        <p14:creationId xmlns:p14="http://schemas.microsoft.com/office/powerpoint/2010/main" val="255512277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Applying Policy to Development</a:t>
            </a:r>
            <a:endParaRPr lang="en-US" sz="2800" dirty="0"/>
          </a:p>
        </p:txBody>
      </p:sp>
      <p:sp>
        <p:nvSpPr>
          <p:cNvPr id="43" name="Text Placeholder 2"/>
          <p:cNvSpPr txBox="1">
            <a:spLocks/>
          </p:cNvSpPr>
          <p:nvPr/>
        </p:nvSpPr>
        <p:spPr bwMode="gray">
          <a:xfrm>
            <a:off x="1018159" y="1906588"/>
            <a:ext cx="7438454" cy="3870860"/>
          </a:xfrm>
          <a:prstGeom prst="rect">
            <a:avLst/>
          </a:prstGeom>
          <a:solidFill>
            <a:schemeClr val="tx2">
              <a:lumMod val="20000"/>
              <a:lumOff val="80000"/>
            </a:schemeClr>
          </a:solid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800" b="1" kern="0" dirty="0" smtClean="0">
                <a:solidFill>
                  <a:srgbClr val="36A2E4"/>
                </a:solidFill>
              </a:rPr>
              <a:t>Policy</a:t>
            </a:r>
          </a:p>
          <a:p>
            <a:pPr marL="990507" lvl="1" indent="-457200">
              <a:buFont typeface="Arial" panose="020B0604020202020204" pitchFamily="34" charset="0"/>
              <a:buChar char="•"/>
            </a:pPr>
            <a:r>
              <a:rPr lang="en-US" sz="1800" b="1" kern="0" dirty="0" smtClean="0">
                <a:solidFill>
                  <a:srgbClr val="36A2E4"/>
                </a:solidFill>
              </a:rPr>
              <a:t>Specific to Application Compliance Requirement:  PCI, OWASP, SANS, CERT, or specific to regulatory environment</a:t>
            </a:r>
          </a:p>
          <a:p>
            <a:pPr marL="990507" lvl="1" indent="-457200">
              <a:buFont typeface="Arial" panose="020B0604020202020204" pitchFamily="34" charset="0"/>
              <a:buChar char="•"/>
            </a:pPr>
            <a:r>
              <a:rPr lang="en-US" sz="1800" b="1" kern="0" dirty="0" smtClean="0">
                <a:solidFill>
                  <a:srgbClr val="36A2E4"/>
                </a:solidFill>
              </a:rPr>
              <a:t>Consolidated 1</a:t>
            </a:r>
            <a:r>
              <a:rPr lang="en-US" sz="1800" b="1" kern="0" baseline="30000" dirty="0" smtClean="0">
                <a:solidFill>
                  <a:srgbClr val="36A2E4"/>
                </a:solidFill>
              </a:rPr>
              <a:t>st</a:t>
            </a:r>
            <a:r>
              <a:rPr lang="en-US" sz="1800" b="1" kern="0" dirty="0" smtClean="0">
                <a:solidFill>
                  <a:srgbClr val="36A2E4"/>
                </a:solidFill>
              </a:rPr>
              <a:t> Party Code + 3</a:t>
            </a:r>
            <a:r>
              <a:rPr lang="en-US" sz="1800" b="1" kern="0" baseline="30000" dirty="0" smtClean="0">
                <a:solidFill>
                  <a:srgbClr val="36A2E4"/>
                </a:solidFill>
              </a:rPr>
              <a:t>Rd</a:t>
            </a:r>
            <a:r>
              <a:rPr lang="en-US" sz="1800" b="1" kern="0" dirty="0" smtClean="0">
                <a:solidFill>
                  <a:srgbClr val="36A2E4"/>
                </a:solidFill>
              </a:rPr>
              <a:t> Party Modules scan</a:t>
            </a:r>
          </a:p>
          <a:p>
            <a:pPr marL="990507" lvl="1" indent="-457200">
              <a:buFont typeface="Arial" panose="020B0604020202020204" pitchFamily="34" charset="0"/>
              <a:buChar char="•"/>
            </a:pPr>
            <a:r>
              <a:rPr lang="en-US" sz="1800" b="1" kern="0" dirty="0" smtClean="0">
                <a:solidFill>
                  <a:srgbClr val="36A2E4"/>
                </a:solidFill>
              </a:rPr>
              <a:t>Frequency of Scanning</a:t>
            </a:r>
          </a:p>
          <a:p>
            <a:pPr marL="990507" lvl="1" indent="-457200">
              <a:buFont typeface="Arial" panose="020B0604020202020204" pitchFamily="34" charset="0"/>
              <a:buChar char="•"/>
            </a:pPr>
            <a:r>
              <a:rPr lang="en-US" sz="1800" b="1" kern="0" dirty="0" smtClean="0">
                <a:solidFill>
                  <a:srgbClr val="36A2E4"/>
                </a:solidFill>
              </a:rPr>
              <a:t>Remediation Times according to Severity of Vulnerability</a:t>
            </a:r>
          </a:p>
          <a:p>
            <a:pPr marL="990507" lvl="1" indent="-457200">
              <a:buFont typeface="Arial" panose="020B0604020202020204" pitchFamily="34" charset="0"/>
              <a:buChar char="•"/>
            </a:pPr>
            <a:endParaRPr lang="en-US" sz="1800" b="1" kern="0" dirty="0">
              <a:solidFill>
                <a:srgbClr val="36A2E4"/>
              </a:solidFill>
            </a:endParaRPr>
          </a:p>
          <a:p>
            <a:pPr marL="990507" lvl="1" indent="-457200">
              <a:buFont typeface="Arial" panose="020B0604020202020204" pitchFamily="34" charset="0"/>
              <a:buChar char="•"/>
            </a:pPr>
            <a:r>
              <a:rPr lang="en-US" sz="1800" b="1" kern="0" dirty="0" smtClean="0">
                <a:solidFill>
                  <a:srgbClr val="FF0000"/>
                </a:solidFill>
              </a:rPr>
              <a:t>Security: Accept/Deny: False Positives</a:t>
            </a:r>
          </a:p>
          <a:p>
            <a:pPr marL="990507" lvl="1" indent="-457200">
              <a:buFont typeface="Arial" panose="020B0604020202020204" pitchFamily="34" charset="0"/>
              <a:buChar char="•"/>
            </a:pPr>
            <a:endParaRPr lang="en-US" sz="1800" b="1" kern="0" dirty="0" smtClean="0">
              <a:solidFill>
                <a:srgbClr val="36A2E4"/>
              </a:solidFill>
            </a:endParaRPr>
          </a:p>
          <a:p>
            <a:pPr marL="990507" lvl="1" indent="-457200" algn="just">
              <a:buFont typeface="Arial" panose="020B0604020202020204" pitchFamily="34" charset="0"/>
              <a:buChar char="•"/>
            </a:pPr>
            <a:endParaRPr lang="en-US" sz="1600" b="1" kern="0" dirty="0" smtClean="0">
              <a:solidFill>
                <a:srgbClr val="36A2E4"/>
              </a:solidFill>
            </a:endParaRPr>
          </a:p>
          <a:p>
            <a:pPr marL="990507" lvl="1" indent="-457200" algn="just">
              <a:buFont typeface="Arial" panose="020B0604020202020204" pitchFamily="34" charset="0"/>
              <a:buChar char="•"/>
            </a:pPr>
            <a:endParaRPr lang="en-US" sz="1600" b="1" kern="0" dirty="0" smtClean="0">
              <a:solidFill>
                <a:srgbClr val="36A2E4"/>
              </a:solidFill>
            </a:endParaRPr>
          </a:p>
          <a:p>
            <a:pPr marL="990507" lvl="1" indent="-457200" algn="just">
              <a:buFont typeface="Arial" panose="020B0604020202020204" pitchFamily="34" charset="0"/>
              <a:buChar char="•"/>
            </a:pPr>
            <a:endParaRPr lang="en-US" sz="1600" b="1" kern="0" dirty="0">
              <a:solidFill>
                <a:srgbClr val="36A2E4"/>
              </a:solidFill>
            </a:endParaRPr>
          </a:p>
        </p:txBody>
      </p:sp>
    </p:spTree>
    <p:extLst>
      <p:ext uri="{BB962C8B-B14F-4D97-AF65-F5344CB8AC3E}">
        <p14:creationId xmlns:p14="http://schemas.microsoft.com/office/powerpoint/2010/main" val="758462450"/>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6" end="6"/>
                                            </p:txEl>
                                          </p:spTgt>
                                        </p:tgtEl>
                                        <p:attrNameLst>
                                          <p:attrName>style.visibility</p:attrName>
                                        </p:attrNameLst>
                                      </p:cBhvr>
                                      <p:to>
                                        <p:strVal val="visible"/>
                                      </p:to>
                                    </p:set>
                                    <p:animEffect transition="in" filter="fade">
                                      <p:cBhvr>
                                        <p:cTn id="12" dur="500"/>
                                        <p:tgtEl>
                                          <p:spTgt spid="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139182" cy="1229784"/>
          </a:xfrm>
        </p:spPr>
        <p:txBody>
          <a:bodyPr/>
          <a:lstStyle/>
          <a:p>
            <a:r>
              <a:rPr lang="en-GB" dirty="0" smtClean="0"/>
              <a:t>Veracode </a:t>
            </a:r>
            <a:r>
              <a:rPr lang="en-US" dirty="0" smtClean="0"/>
              <a:t>Static Analysis</a:t>
            </a:r>
            <a:r>
              <a:rPr lang="en-GB" dirty="0" smtClean="0"/>
              <a:t/>
            </a:r>
            <a:br>
              <a:rPr lang="en-GB" dirty="0" smtClean="0"/>
            </a:br>
            <a:r>
              <a:rPr lang="en-GB" sz="2800" dirty="0" smtClean="0"/>
              <a:t>Efficient Licensing/Collaboration</a:t>
            </a:r>
            <a:endParaRPr lang="en-GB" dirty="0"/>
          </a:p>
        </p:txBody>
      </p:sp>
      <p:sp>
        <p:nvSpPr>
          <p:cNvPr id="3" name="Rectangle 2"/>
          <p:cNvSpPr/>
          <p:nvPr/>
        </p:nvSpPr>
        <p:spPr bwMode="auto">
          <a:xfrm>
            <a:off x="288794" y="1510268"/>
            <a:ext cx="3313050" cy="700615"/>
          </a:xfrm>
          <a:prstGeom prst="rect">
            <a:avLst/>
          </a:prstGeom>
          <a:solidFill>
            <a:schemeClr val="accent2"/>
          </a:solidFill>
          <a:ln w="12700" cap="sq" algn="ctr">
            <a:noFill/>
            <a:miter lim="800000"/>
            <a:headEnd/>
            <a:tailEnd/>
          </a:ln>
          <a:effectLst/>
        </p:spPr>
        <p:txBody>
          <a:bodyPr wrap="square" lIns="0" rIns="0" rtlCol="0" anchor="ctr"/>
          <a:lstStyle/>
          <a:p>
            <a:pPr algn="ctr">
              <a:spcBef>
                <a:spcPts val="500"/>
              </a:spcBef>
            </a:pPr>
            <a:r>
              <a:rPr lang="en-GB" sz="1400" b="1" dirty="0" smtClean="0">
                <a:solidFill>
                  <a:schemeClr val="bg1"/>
                </a:solidFill>
                <a:latin typeface="+mn-lt"/>
              </a:rPr>
              <a:t>App Profile </a:t>
            </a:r>
          </a:p>
          <a:p>
            <a:pPr algn="ctr">
              <a:spcBef>
                <a:spcPts val="500"/>
              </a:spcBef>
            </a:pPr>
            <a:r>
              <a:rPr lang="en-GB" sz="1400" dirty="0" smtClean="0">
                <a:solidFill>
                  <a:schemeClr val="bg1"/>
                </a:solidFill>
                <a:latin typeface="+mn-lt"/>
              </a:rPr>
              <a:t>(1x Veracode Annual Subscription)</a:t>
            </a:r>
            <a:endParaRPr lang="en-GB" sz="1400" dirty="0">
              <a:solidFill>
                <a:schemeClr val="bg1"/>
              </a:solidFill>
              <a:latin typeface="+mn-lt"/>
            </a:endParaRPr>
          </a:p>
        </p:txBody>
      </p:sp>
      <p:sp>
        <p:nvSpPr>
          <p:cNvPr id="4" name="Rectangle 3"/>
          <p:cNvSpPr/>
          <p:nvPr/>
        </p:nvSpPr>
        <p:spPr bwMode="auto">
          <a:xfrm>
            <a:off x="4373020" y="1510268"/>
            <a:ext cx="3004457" cy="684017"/>
          </a:xfrm>
          <a:prstGeom prst="rect">
            <a:avLst/>
          </a:prstGeom>
          <a:solidFill>
            <a:schemeClr val="accent3">
              <a:lumMod val="20000"/>
              <a:lumOff val="80000"/>
            </a:schemeClr>
          </a:solidFill>
          <a:ln w="38100" cap="sq" algn="ctr">
            <a:solidFill>
              <a:schemeClr val="accent3"/>
            </a:solidFill>
            <a:miter lim="800000"/>
            <a:headEnd/>
            <a:tailEnd/>
          </a:ln>
          <a:effectLst/>
        </p:spPr>
        <p:txBody>
          <a:bodyPr wrap="square" lIns="0" rIns="0" rtlCol="0" anchor="ctr"/>
          <a:lstStyle/>
          <a:p>
            <a:pPr algn="ctr">
              <a:spcBef>
                <a:spcPts val="500"/>
              </a:spcBef>
            </a:pPr>
            <a:r>
              <a:rPr lang="en-GB" sz="1600" dirty="0" smtClean="0">
                <a:latin typeface="+mn-lt"/>
              </a:rPr>
              <a:t>Policy Scan</a:t>
            </a:r>
          </a:p>
          <a:p>
            <a:pPr algn="ctr">
              <a:spcBef>
                <a:spcPts val="500"/>
              </a:spcBef>
            </a:pPr>
            <a:r>
              <a:rPr lang="en-GB" sz="1200" dirty="0" smtClean="0">
                <a:latin typeface="+mn-lt"/>
              </a:rPr>
              <a:t>(used by Security Team for assurance and compliance reporting)</a:t>
            </a:r>
            <a:endParaRPr lang="en-GB" sz="1200" dirty="0">
              <a:latin typeface="+mn-lt"/>
            </a:endParaRPr>
          </a:p>
        </p:txBody>
      </p:sp>
      <p:sp>
        <p:nvSpPr>
          <p:cNvPr id="5" name="Rectangle 4"/>
          <p:cNvSpPr/>
          <p:nvPr/>
        </p:nvSpPr>
        <p:spPr bwMode="auto">
          <a:xfrm>
            <a:off x="1237788" y="3294635"/>
            <a:ext cx="2364057" cy="562411"/>
          </a:xfrm>
          <a:prstGeom prst="rect">
            <a:avLst/>
          </a:prstGeom>
          <a:solidFill>
            <a:schemeClr val="accent2">
              <a:lumMod val="20000"/>
              <a:lumOff val="80000"/>
            </a:schemeClr>
          </a:solidFill>
          <a:ln w="38100" cap="sq" algn="ctr">
            <a:solidFill>
              <a:schemeClr val="tx2"/>
            </a:solidFill>
            <a:miter lim="800000"/>
            <a:headEnd/>
            <a:tailEnd/>
          </a:ln>
          <a:effectLst/>
        </p:spPr>
        <p:txBody>
          <a:bodyPr wrap="square" lIns="0" rIns="0" rtlCol="0" anchor="ctr"/>
          <a:lstStyle/>
          <a:p>
            <a:pPr algn="ctr">
              <a:spcBef>
                <a:spcPts val="0"/>
              </a:spcBef>
            </a:pPr>
            <a:r>
              <a:rPr lang="en-GB" sz="1400" b="1" dirty="0" smtClean="0">
                <a:latin typeface="+mn-lt"/>
              </a:rPr>
              <a:t>Sandbox 2 </a:t>
            </a:r>
            <a:r>
              <a:rPr lang="mr-IN" sz="1400" b="1" dirty="0" smtClean="0">
                <a:latin typeface="+mn-lt"/>
              </a:rPr>
              <a:t>–</a:t>
            </a:r>
            <a:r>
              <a:rPr lang="en-GB" sz="1400" b="1" dirty="0" smtClean="0">
                <a:latin typeface="+mn-lt"/>
              </a:rPr>
              <a:t> </a:t>
            </a:r>
          </a:p>
          <a:p>
            <a:pPr algn="ctr">
              <a:spcBef>
                <a:spcPts val="0"/>
              </a:spcBef>
            </a:pPr>
            <a:r>
              <a:rPr lang="en-GB" sz="1400" dirty="0" smtClean="0">
                <a:latin typeface="+mn-lt"/>
              </a:rPr>
              <a:t>E.g. Java</a:t>
            </a:r>
            <a:endParaRPr lang="en-GB" sz="1400" dirty="0">
              <a:latin typeface="+mn-lt"/>
            </a:endParaRPr>
          </a:p>
        </p:txBody>
      </p:sp>
      <p:sp>
        <p:nvSpPr>
          <p:cNvPr id="6" name="Rectangle 5"/>
          <p:cNvSpPr/>
          <p:nvPr/>
        </p:nvSpPr>
        <p:spPr bwMode="auto">
          <a:xfrm>
            <a:off x="1237788" y="4049981"/>
            <a:ext cx="2364057" cy="550198"/>
          </a:xfrm>
          <a:prstGeom prst="rect">
            <a:avLst/>
          </a:prstGeom>
          <a:solidFill>
            <a:schemeClr val="accent2">
              <a:lumMod val="20000"/>
              <a:lumOff val="80000"/>
            </a:schemeClr>
          </a:solidFill>
          <a:ln w="38100" cap="sq" algn="ctr">
            <a:solidFill>
              <a:schemeClr val="tx2"/>
            </a:solidFill>
            <a:miter lim="800000"/>
            <a:headEnd/>
            <a:tailEnd/>
          </a:ln>
          <a:effectLst/>
        </p:spPr>
        <p:txBody>
          <a:bodyPr wrap="square" lIns="0" rIns="0" rtlCol="0" anchor="ctr"/>
          <a:lstStyle/>
          <a:p>
            <a:pPr algn="ctr">
              <a:spcBef>
                <a:spcPts val="0"/>
              </a:spcBef>
            </a:pPr>
            <a:r>
              <a:rPr lang="en-GB" sz="1400" b="1" dirty="0" smtClean="0">
                <a:latin typeface="+mn-lt"/>
              </a:rPr>
              <a:t>Sandbox 3 </a:t>
            </a:r>
            <a:r>
              <a:rPr lang="mr-IN" sz="1400" b="1" dirty="0" smtClean="0">
                <a:latin typeface="+mn-lt"/>
              </a:rPr>
              <a:t>–</a:t>
            </a:r>
            <a:r>
              <a:rPr lang="en-GB" sz="1400" b="1" dirty="0" smtClean="0">
                <a:latin typeface="+mn-lt"/>
              </a:rPr>
              <a:t> </a:t>
            </a:r>
          </a:p>
          <a:p>
            <a:pPr algn="ctr">
              <a:spcBef>
                <a:spcPts val="0"/>
              </a:spcBef>
            </a:pPr>
            <a:r>
              <a:rPr lang="en-GB" sz="1400" dirty="0" smtClean="0">
                <a:latin typeface="+mn-lt"/>
              </a:rPr>
              <a:t>E.g. </a:t>
            </a:r>
            <a:r>
              <a:rPr lang="en-GB" sz="1400" dirty="0" err="1" smtClean="0">
                <a:latin typeface="+mn-lt"/>
              </a:rPr>
              <a:t>.Net</a:t>
            </a:r>
            <a:endParaRPr lang="en-GB" sz="1400" dirty="0">
              <a:latin typeface="+mn-lt"/>
            </a:endParaRPr>
          </a:p>
        </p:txBody>
      </p:sp>
      <p:sp>
        <p:nvSpPr>
          <p:cNvPr id="7" name="Rectangle 6"/>
          <p:cNvSpPr/>
          <p:nvPr/>
        </p:nvSpPr>
        <p:spPr bwMode="auto">
          <a:xfrm>
            <a:off x="1237788" y="4793115"/>
            <a:ext cx="2364057" cy="593526"/>
          </a:xfrm>
          <a:prstGeom prst="rect">
            <a:avLst/>
          </a:prstGeom>
          <a:solidFill>
            <a:schemeClr val="accent2">
              <a:lumMod val="20000"/>
              <a:lumOff val="80000"/>
            </a:schemeClr>
          </a:solidFill>
          <a:ln w="38100" cap="sq" algn="ctr">
            <a:solidFill>
              <a:schemeClr val="tx2"/>
            </a:solidFill>
            <a:miter lim="800000"/>
            <a:headEnd/>
            <a:tailEnd/>
          </a:ln>
          <a:effectLst/>
        </p:spPr>
        <p:txBody>
          <a:bodyPr wrap="square" lIns="0" rIns="0" rtlCol="0" anchor="ctr"/>
          <a:lstStyle/>
          <a:p>
            <a:pPr algn="ctr">
              <a:spcBef>
                <a:spcPts val="0"/>
              </a:spcBef>
            </a:pPr>
            <a:r>
              <a:rPr lang="en-GB" sz="1400" b="1" dirty="0" smtClean="0">
                <a:latin typeface="+mn-lt"/>
              </a:rPr>
              <a:t>Sandbox 4 </a:t>
            </a:r>
            <a:r>
              <a:rPr lang="mr-IN" sz="1400" b="1" dirty="0" smtClean="0">
                <a:latin typeface="+mn-lt"/>
              </a:rPr>
              <a:t>–</a:t>
            </a:r>
            <a:r>
              <a:rPr lang="en-GB" sz="1400" b="1" dirty="0" smtClean="0">
                <a:latin typeface="+mn-lt"/>
              </a:rPr>
              <a:t> </a:t>
            </a:r>
          </a:p>
          <a:p>
            <a:pPr algn="ctr">
              <a:spcBef>
                <a:spcPts val="0"/>
              </a:spcBef>
            </a:pPr>
            <a:r>
              <a:rPr lang="en-GB" sz="1400" dirty="0" smtClean="0">
                <a:latin typeface="+mn-lt"/>
              </a:rPr>
              <a:t>E.g. Backend</a:t>
            </a:r>
            <a:endParaRPr lang="en-GB" sz="1400" dirty="0">
              <a:latin typeface="+mn-lt"/>
            </a:endParaRPr>
          </a:p>
        </p:txBody>
      </p:sp>
      <p:sp>
        <p:nvSpPr>
          <p:cNvPr id="8" name="Rectangle 7"/>
          <p:cNvSpPr/>
          <p:nvPr/>
        </p:nvSpPr>
        <p:spPr bwMode="auto">
          <a:xfrm>
            <a:off x="1237787" y="2458892"/>
            <a:ext cx="2364057" cy="642807"/>
          </a:xfrm>
          <a:prstGeom prst="rect">
            <a:avLst/>
          </a:prstGeom>
          <a:solidFill>
            <a:schemeClr val="accent2">
              <a:lumMod val="20000"/>
              <a:lumOff val="80000"/>
            </a:schemeClr>
          </a:solidFill>
          <a:ln w="38100" cap="sq" algn="ctr">
            <a:solidFill>
              <a:schemeClr val="tx2"/>
            </a:solidFill>
            <a:miter lim="800000"/>
            <a:headEnd/>
            <a:tailEnd/>
          </a:ln>
          <a:effectLst/>
        </p:spPr>
        <p:txBody>
          <a:bodyPr wrap="square" lIns="0" rIns="0" rtlCol="0" anchor="ctr"/>
          <a:lstStyle/>
          <a:p>
            <a:pPr algn="ctr">
              <a:spcBef>
                <a:spcPts val="0"/>
              </a:spcBef>
            </a:pPr>
            <a:r>
              <a:rPr lang="en-GB" sz="1400" b="1" dirty="0" smtClean="0">
                <a:latin typeface="+mn-lt"/>
              </a:rPr>
              <a:t>Sandbox 1 </a:t>
            </a:r>
            <a:r>
              <a:rPr lang="mr-IN" sz="1400" b="1" dirty="0" smtClean="0">
                <a:latin typeface="+mn-lt"/>
              </a:rPr>
              <a:t>–</a:t>
            </a:r>
            <a:r>
              <a:rPr lang="en-GB" sz="1400" b="1" dirty="0" smtClean="0">
                <a:latin typeface="+mn-lt"/>
              </a:rPr>
              <a:t> </a:t>
            </a:r>
          </a:p>
          <a:p>
            <a:pPr algn="ctr">
              <a:spcBef>
                <a:spcPts val="0"/>
              </a:spcBef>
            </a:pPr>
            <a:r>
              <a:rPr lang="en-GB" sz="1400" dirty="0" smtClean="0">
                <a:latin typeface="+mn-lt"/>
              </a:rPr>
              <a:t>E.g. Aggregated App</a:t>
            </a:r>
            <a:endParaRPr lang="en-GB" sz="1400" dirty="0">
              <a:latin typeface="+mn-lt"/>
            </a:endParaRPr>
          </a:p>
        </p:txBody>
      </p:sp>
      <p:cxnSp>
        <p:nvCxnSpPr>
          <p:cNvPr id="10" name="Elbow Connector 9"/>
          <p:cNvCxnSpPr>
            <a:endCxn id="8" idx="1"/>
          </p:cNvCxnSpPr>
          <p:nvPr/>
        </p:nvCxnSpPr>
        <p:spPr bwMode="auto">
          <a:xfrm>
            <a:off x="610917" y="2210883"/>
            <a:ext cx="626870" cy="569413"/>
          </a:xfrm>
          <a:prstGeom prst="bentConnector3">
            <a:avLst>
              <a:gd name="adj1" fmla="val 192"/>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cxnSp>
        <p:nvCxnSpPr>
          <p:cNvPr id="12" name="Elbow Connector 11"/>
          <p:cNvCxnSpPr>
            <a:endCxn id="5" idx="1"/>
          </p:cNvCxnSpPr>
          <p:nvPr/>
        </p:nvCxnSpPr>
        <p:spPr bwMode="auto">
          <a:xfrm rot="16200000" flipH="1">
            <a:off x="241874" y="2579926"/>
            <a:ext cx="1364959" cy="626870"/>
          </a:xfrm>
          <a:prstGeom prst="bentConnector2">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cxnSp>
        <p:nvCxnSpPr>
          <p:cNvPr id="16" name="Elbow Connector 15"/>
          <p:cNvCxnSpPr/>
          <p:nvPr/>
        </p:nvCxnSpPr>
        <p:spPr bwMode="auto">
          <a:xfrm rot="16200000" flipH="1">
            <a:off x="-141045" y="2946246"/>
            <a:ext cx="2130796" cy="626872"/>
          </a:xfrm>
          <a:prstGeom prst="bentConnector3">
            <a:avLst>
              <a:gd name="adj1" fmla="val 100240"/>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cxnSp>
        <p:nvCxnSpPr>
          <p:cNvPr id="19" name="Elbow Connector 18"/>
          <p:cNvCxnSpPr/>
          <p:nvPr/>
        </p:nvCxnSpPr>
        <p:spPr bwMode="auto">
          <a:xfrm rot="16200000" flipH="1">
            <a:off x="-495104" y="3316899"/>
            <a:ext cx="2838911" cy="626873"/>
          </a:xfrm>
          <a:prstGeom prst="bentConnector3">
            <a:avLst>
              <a:gd name="adj1" fmla="val 99886"/>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cxnSp>
        <p:nvCxnSpPr>
          <p:cNvPr id="23" name="Elbow Connector 22"/>
          <p:cNvCxnSpPr>
            <a:stCxn id="8" idx="3"/>
            <a:endCxn id="4" idx="2"/>
          </p:cNvCxnSpPr>
          <p:nvPr/>
        </p:nvCxnSpPr>
        <p:spPr bwMode="auto">
          <a:xfrm flipV="1">
            <a:off x="3601844" y="2194285"/>
            <a:ext cx="2273405" cy="586011"/>
          </a:xfrm>
          <a:prstGeom prst="bentConnector2">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cxnSp>
        <p:nvCxnSpPr>
          <p:cNvPr id="26" name="Elbow Connector 25"/>
          <p:cNvCxnSpPr>
            <a:stCxn id="3" idx="3"/>
            <a:endCxn id="4" idx="1"/>
          </p:cNvCxnSpPr>
          <p:nvPr/>
        </p:nvCxnSpPr>
        <p:spPr bwMode="auto">
          <a:xfrm flipV="1">
            <a:off x="3601844" y="1852277"/>
            <a:ext cx="771176" cy="8299"/>
          </a:xfrm>
          <a:prstGeom prst="bentConnector3">
            <a:avLst>
              <a:gd name="adj1" fmla="val 50000"/>
            </a:avLst>
          </a:prstGeom>
          <a:solidFill>
            <a:schemeClr val="accent2"/>
          </a:solidFill>
          <a:ln w="19050" cap="sq" cmpd="sng" algn="ctr">
            <a:solidFill>
              <a:schemeClr val="accent3">
                <a:lumMod val="75000"/>
              </a:schemeClr>
            </a:solidFill>
            <a:prstDash val="dash"/>
            <a:round/>
            <a:headEnd type="none" w="med" len="med"/>
            <a:tailEnd type="triangle" w="lg" len="lg"/>
          </a:ln>
          <a:effectLst/>
        </p:spPr>
      </p:cxnSp>
      <p:sp>
        <p:nvSpPr>
          <p:cNvPr id="37" name="Rectangle 36"/>
          <p:cNvSpPr/>
          <p:nvPr/>
        </p:nvSpPr>
        <p:spPr bwMode="auto">
          <a:xfrm>
            <a:off x="1237786" y="5564130"/>
            <a:ext cx="2364057" cy="593526"/>
          </a:xfrm>
          <a:prstGeom prst="rect">
            <a:avLst/>
          </a:prstGeom>
          <a:solidFill>
            <a:schemeClr val="accent2">
              <a:lumMod val="20000"/>
              <a:lumOff val="80000"/>
            </a:schemeClr>
          </a:solidFill>
          <a:ln w="38100" cap="sq" algn="ctr">
            <a:solidFill>
              <a:schemeClr val="tx2"/>
            </a:solidFill>
            <a:prstDash val="dash"/>
            <a:miter lim="800000"/>
            <a:headEnd/>
            <a:tailEnd/>
          </a:ln>
          <a:effectLst/>
        </p:spPr>
        <p:txBody>
          <a:bodyPr wrap="square" lIns="0" rIns="0" rtlCol="0" anchor="ctr"/>
          <a:lstStyle/>
          <a:p>
            <a:pPr algn="ctr">
              <a:spcBef>
                <a:spcPts val="0"/>
              </a:spcBef>
            </a:pPr>
            <a:r>
              <a:rPr lang="en-GB" sz="1400" b="1" dirty="0" smtClean="0">
                <a:solidFill>
                  <a:schemeClr val="bg2">
                    <a:lumMod val="50000"/>
                  </a:schemeClr>
                </a:solidFill>
                <a:latin typeface="+mn-lt"/>
              </a:rPr>
              <a:t>Sandbox n -</a:t>
            </a:r>
          </a:p>
        </p:txBody>
      </p:sp>
      <p:sp>
        <p:nvSpPr>
          <p:cNvPr id="38" name="TextBox 37"/>
          <p:cNvSpPr txBox="1"/>
          <p:nvPr/>
        </p:nvSpPr>
        <p:spPr bwMode="auto">
          <a:xfrm>
            <a:off x="3953979" y="2934176"/>
            <a:ext cx="4922392" cy="3555836"/>
          </a:xfrm>
          <a:prstGeom prst="rect">
            <a:avLst/>
          </a:prstGeom>
          <a:noFill/>
          <a:ln w="12700" cap="sq" algn="ctr">
            <a:noFill/>
            <a:miter lim="800000"/>
            <a:headEnd/>
            <a:tailEnd/>
          </a:ln>
          <a:effectLst/>
        </p:spPr>
        <p:txBody>
          <a:bodyPr wrap="square" rtlCol="0" anchor="t" anchorCtr="0">
            <a:noAutofit/>
          </a:bodyPr>
          <a:lstStyle/>
          <a:p>
            <a:pPr algn="l">
              <a:lnSpc>
                <a:spcPct val="95000"/>
              </a:lnSpc>
              <a:spcBef>
                <a:spcPts val="600"/>
              </a:spcBef>
            </a:pPr>
            <a:r>
              <a:rPr lang="en-GB" sz="1100" b="1" u="sng" dirty="0" smtClean="0">
                <a:solidFill>
                  <a:schemeClr val="accent1"/>
                </a:solidFill>
                <a:latin typeface="+mn-lt"/>
              </a:rPr>
              <a:t>Sandbox:</a:t>
            </a:r>
          </a:p>
          <a:p>
            <a:pPr marL="342900" indent="-342900" algn="l">
              <a:lnSpc>
                <a:spcPct val="95000"/>
              </a:lnSpc>
              <a:spcBef>
                <a:spcPts val="600"/>
              </a:spcBef>
              <a:buFont typeface="Arial" charset="0"/>
              <a:buChar char="•"/>
            </a:pPr>
            <a:r>
              <a:rPr lang="en-GB" sz="1050" dirty="0" smtClean="0">
                <a:solidFill>
                  <a:schemeClr val="accent1"/>
                </a:solidFill>
                <a:latin typeface="+mn-lt"/>
              </a:rPr>
              <a:t>Provides private scanning area for development teams</a:t>
            </a:r>
          </a:p>
          <a:p>
            <a:pPr marL="342900" indent="-342900" algn="l">
              <a:lnSpc>
                <a:spcPct val="95000"/>
              </a:lnSpc>
              <a:spcBef>
                <a:spcPts val="600"/>
              </a:spcBef>
              <a:buFont typeface="Arial" charset="0"/>
              <a:buChar char="•"/>
            </a:pPr>
            <a:r>
              <a:rPr lang="en-GB" sz="1050" dirty="0" smtClean="0">
                <a:solidFill>
                  <a:schemeClr val="accent1"/>
                </a:solidFill>
                <a:latin typeface="+mn-lt"/>
              </a:rPr>
              <a:t>Does not impact Compliance of application</a:t>
            </a:r>
          </a:p>
          <a:p>
            <a:pPr marL="342900" indent="-342900" algn="l">
              <a:lnSpc>
                <a:spcPct val="95000"/>
              </a:lnSpc>
              <a:spcBef>
                <a:spcPts val="600"/>
              </a:spcBef>
              <a:buFont typeface="Arial" charset="0"/>
              <a:buChar char="•"/>
            </a:pPr>
            <a:r>
              <a:rPr lang="en-GB" sz="1050" dirty="0" smtClean="0">
                <a:solidFill>
                  <a:schemeClr val="accent1"/>
                </a:solidFill>
                <a:latin typeface="+mn-lt"/>
              </a:rPr>
              <a:t>Typically integrated into CI/Build Server and performed nightly/weekly</a:t>
            </a:r>
          </a:p>
          <a:p>
            <a:pPr marL="342900" indent="-342900" algn="l">
              <a:lnSpc>
                <a:spcPct val="95000"/>
              </a:lnSpc>
              <a:spcBef>
                <a:spcPts val="600"/>
              </a:spcBef>
              <a:buFont typeface="Arial" charset="0"/>
              <a:buChar char="•"/>
            </a:pPr>
            <a:r>
              <a:rPr lang="en-GB" sz="1050" dirty="0" smtClean="0">
                <a:solidFill>
                  <a:schemeClr val="accent1"/>
                </a:solidFill>
                <a:latin typeface="+mn-lt"/>
              </a:rPr>
              <a:t>Developers can identify and resolve policy violating flaws prior to performing a Policy Scan</a:t>
            </a:r>
          </a:p>
          <a:p>
            <a:pPr marL="342900" indent="-342900" algn="l">
              <a:lnSpc>
                <a:spcPct val="95000"/>
              </a:lnSpc>
              <a:spcBef>
                <a:spcPts val="600"/>
              </a:spcBef>
              <a:buFont typeface="Arial" charset="0"/>
              <a:buChar char="•"/>
            </a:pPr>
            <a:r>
              <a:rPr lang="en-GB" sz="1050" dirty="0" smtClean="0">
                <a:solidFill>
                  <a:schemeClr val="accent1"/>
                </a:solidFill>
                <a:latin typeface="+mn-lt"/>
              </a:rPr>
              <a:t>For Multi-Tier / Multi-Team Applications, Sandbox is used to enable independent scanning per team </a:t>
            </a:r>
            <a:r>
              <a:rPr lang="mr-IN" sz="1050" dirty="0" smtClean="0">
                <a:solidFill>
                  <a:schemeClr val="accent1"/>
                </a:solidFill>
                <a:latin typeface="+mn-lt"/>
              </a:rPr>
              <a:t>–</a:t>
            </a:r>
            <a:r>
              <a:rPr lang="en-GB" sz="1050" dirty="0" smtClean="0">
                <a:solidFill>
                  <a:schemeClr val="accent1"/>
                </a:solidFill>
                <a:latin typeface="+mn-lt"/>
              </a:rPr>
              <a:t> aligning to pace of team(s) and eliminating over-reporting flaws</a:t>
            </a:r>
          </a:p>
          <a:p>
            <a:pPr marL="342900" indent="-342900" algn="l">
              <a:lnSpc>
                <a:spcPct val="95000"/>
              </a:lnSpc>
              <a:spcBef>
                <a:spcPts val="600"/>
              </a:spcBef>
              <a:buFont typeface="Arial" charset="0"/>
              <a:buChar char="•"/>
            </a:pPr>
            <a:r>
              <a:rPr lang="en-GB" sz="1050" dirty="0" smtClean="0">
                <a:solidFill>
                  <a:schemeClr val="accent1"/>
                </a:solidFill>
                <a:latin typeface="+mn-lt"/>
              </a:rPr>
              <a:t>A Sandbox can be promoted to become a Policy Scan</a:t>
            </a:r>
          </a:p>
          <a:p>
            <a:pPr marL="342900" indent="-342900" algn="l">
              <a:lnSpc>
                <a:spcPct val="95000"/>
              </a:lnSpc>
              <a:spcBef>
                <a:spcPts val="600"/>
              </a:spcBef>
              <a:buFont typeface="Arial" charset="0"/>
              <a:buChar char="•"/>
            </a:pPr>
            <a:r>
              <a:rPr lang="en-GB" sz="1050" dirty="0" smtClean="0">
                <a:solidFill>
                  <a:schemeClr val="accent1"/>
                </a:solidFill>
                <a:latin typeface="+mn-lt"/>
              </a:rPr>
              <a:t>Important </a:t>
            </a:r>
            <a:r>
              <a:rPr lang="mr-IN" sz="1050" dirty="0" smtClean="0">
                <a:solidFill>
                  <a:schemeClr val="accent1"/>
                </a:solidFill>
                <a:latin typeface="+mn-lt"/>
              </a:rPr>
              <a:t>–</a:t>
            </a:r>
            <a:r>
              <a:rPr lang="en-GB" sz="1050" dirty="0" smtClean="0">
                <a:solidFill>
                  <a:schemeClr val="accent1"/>
                </a:solidFill>
                <a:latin typeface="+mn-lt"/>
              </a:rPr>
              <a:t> No Governance and/or Compliance reporting on individual Sandboxes within an App Profile (if this is needed, a separate App Profile and License is needed)</a:t>
            </a:r>
          </a:p>
          <a:p>
            <a:pPr marL="342900" indent="-342900" algn="l">
              <a:lnSpc>
                <a:spcPct val="95000"/>
              </a:lnSpc>
              <a:spcBef>
                <a:spcPts val="600"/>
              </a:spcBef>
              <a:buFont typeface="Arial" charset="0"/>
              <a:buChar char="•"/>
            </a:pPr>
            <a:r>
              <a:rPr lang="en-GB" sz="1050" dirty="0" smtClean="0">
                <a:solidFill>
                  <a:schemeClr val="accent1"/>
                </a:solidFill>
                <a:latin typeface="+mn-lt"/>
              </a:rPr>
              <a:t>With Sandboxes, you benefit from having up to 5 concurrent scans running under a single App Profile </a:t>
            </a:r>
          </a:p>
          <a:p>
            <a:pPr marL="342900" indent="-342900" algn="l">
              <a:lnSpc>
                <a:spcPct val="95000"/>
              </a:lnSpc>
              <a:spcBef>
                <a:spcPts val="600"/>
              </a:spcBef>
              <a:buFont typeface="Arial" charset="0"/>
              <a:buChar char="•"/>
            </a:pPr>
            <a:r>
              <a:rPr lang="en-GB" sz="1050" dirty="0" smtClean="0">
                <a:solidFill>
                  <a:schemeClr val="accent1"/>
                </a:solidFill>
                <a:latin typeface="+mn-lt"/>
              </a:rPr>
              <a:t>Unlimited access to all automation/integration options per Sandbox, and unlimited user access</a:t>
            </a:r>
          </a:p>
        </p:txBody>
      </p:sp>
      <p:sp>
        <p:nvSpPr>
          <p:cNvPr id="39" name="TextBox 38"/>
          <p:cNvSpPr txBox="1"/>
          <p:nvPr/>
        </p:nvSpPr>
        <p:spPr bwMode="auto">
          <a:xfrm>
            <a:off x="3540818" y="2487425"/>
            <a:ext cx="2462363" cy="270568"/>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r>
              <a:rPr lang="en-GB" sz="1400" dirty="0" smtClean="0">
                <a:solidFill>
                  <a:schemeClr val="accent3"/>
                </a:solidFill>
                <a:latin typeface="+mn-lt"/>
              </a:rPr>
              <a:t>Promote </a:t>
            </a:r>
            <a:r>
              <a:rPr lang="en-GB" sz="1400" smtClean="0">
                <a:solidFill>
                  <a:schemeClr val="accent3"/>
                </a:solidFill>
                <a:latin typeface="+mn-lt"/>
              </a:rPr>
              <a:t>to Policy Scan</a:t>
            </a:r>
            <a:endParaRPr lang="en-GB" sz="1400" dirty="0" err="1" smtClean="0">
              <a:solidFill>
                <a:schemeClr val="accent3"/>
              </a:solidFill>
              <a:latin typeface="+mn-lt"/>
            </a:endParaRPr>
          </a:p>
        </p:txBody>
      </p:sp>
    </p:spTree>
    <p:extLst>
      <p:ext uri="{BB962C8B-B14F-4D97-AF65-F5344CB8AC3E}">
        <p14:creationId xmlns:p14="http://schemas.microsoft.com/office/powerpoint/2010/main" val="60812190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Greenlight:  Security Testing</a:t>
            </a:r>
            <a:endParaRPr lang="en-US" sz="2800" dirty="0"/>
          </a:p>
        </p:txBody>
      </p:sp>
      <p:pic>
        <p:nvPicPr>
          <p:cNvPr id="43" name="Picture 42"/>
          <p:cNvPicPr>
            <a:picLocks noChangeAspect="1"/>
          </p:cNvPicPr>
          <p:nvPr/>
        </p:nvPicPr>
        <p:blipFill rotWithShape="1">
          <a:blip r:embed="rId3"/>
          <a:srcRect l="28099" t="9870" r="3160" b="14018"/>
          <a:stretch/>
        </p:blipFill>
        <p:spPr>
          <a:xfrm>
            <a:off x="3363372" y="1308190"/>
            <a:ext cx="5341075" cy="3326531"/>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463461" y="3764954"/>
            <a:ext cx="2471647"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b="1" dirty="0" smtClean="0">
                <a:latin typeface="Arial"/>
                <a:cs typeface="Arial"/>
              </a:rPr>
              <a:t>What is it?</a:t>
            </a:r>
            <a:endParaRPr lang="en-US" sz="1800" dirty="0">
              <a:latin typeface="Arial"/>
              <a:cs typeface="Arial"/>
            </a:endParaRPr>
          </a:p>
          <a:p>
            <a:r>
              <a:rPr lang="en-US" sz="1800" dirty="0" smtClean="0">
                <a:latin typeface="Arial"/>
                <a:cs typeface="Arial"/>
              </a:rPr>
              <a:t>Allows Developers to discover security-related defects before committing code, so they can </a:t>
            </a:r>
            <a:r>
              <a:rPr lang="en-US" sz="1800" b="1" dirty="0" smtClean="0">
                <a:latin typeface="Arial"/>
                <a:cs typeface="Arial"/>
              </a:rPr>
              <a:t>fix security flaws before they change context</a:t>
            </a:r>
            <a:r>
              <a:rPr lang="en-US" sz="1800" dirty="0" smtClean="0">
                <a:latin typeface="Arial"/>
                <a:cs typeface="Arial"/>
              </a:rPr>
              <a:t>, all from </a:t>
            </a:r>
            <a:r>
              <a:rPr lang="en-US" sz="1800" b="1" dirty="0" smtClean="0">
                <a:latin typeface="Arial"/>
                <a:cs typeface="Arial"/>
              </a:rPr>
              <a:t>within their IDE</a:t>
            </a:r>
            <a:r>
              <a:rPr lang="en-US" sz="1800" dirty="0" smtClean="0">
                <a:latin typeface="Arial"/>
                <a:cs typeface="Arial"/>
              </a:rPr>
              <a:t>.</a:t>
            </a:r>
            <a:endParaRPr lang="en-US" sz="1800" b="1" dirty="0" smtClean="0">
              <a:latin typeface="Arial"/>
              <a:cs typeface="Arial"/>
            </a:endParaRPr>
          </a:p>
        </p:txBody>
      </p:sp>
      <p:sp>
        <p:nvSpPr>
          <p:cNvPr id="45" name="Rectangle 44"/>
          <p:cNvSpPr/>
          <p:nvPr/>
        </p:nvSpPr>
        <p:spPr bwMode="auto">
          <a:xfrm>
            <a:off x="463461" y="1468950"/>
            <a:ext cx="2471647" cy="178862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a:cs typeface="Arial"/>
              </a:rPr>
              <a:t>Who is it for?</a:t>
            </a: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latin typeface="Arial"/>
                <a:cs typeface="Arial"/>
              </a:rPr>
              <a:t>Developers seeking the fast, frequent security testing, early in the Development lifecycle.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u="none" strike="noStrike" cap="none" normalizeH="0" baseline="0" dirty="0">
              <a:ln>
                <a:noFill/>
              </a:ln>
              <a:solidFill>
                <a:schemeClr val="tx1"/>
              </a:solidFill>
              <a:effectLst/>
              <a:latin typeface="Arial"/>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u="none" strike="noStrike" cap="none" normalizeH="0" baseline="0" dirty="0" smtClean="0">
              <a:ln>
                <a:noFill/>
              </a:ln>
              <a:solidFill>
                <a:schemeClr val="tx1"/>
              </a:solidFill>
              <a:effectLst/>
              <a:latin typeface="Arial"/>
              <a:cs typeface="Arial"/>
            </a:endParaRPr>
          </a:p>
        </p:txBody>
      </p:sp>
      <p:sp>
        <p:nvSpPr>
          <p:cNvPr id="46" name="Rectangle 45"/>
          <p:cNvSpPr/>
          <p:nvPr/>
        </p:nvSpPr>
        <p:spPr bwMode="auto">
          <a:xfrm>
            <a:off x="3363371" y="4837698"/>
            <a:ext cx="5341075" cy="150048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a:cs typeface="Arial"/>
              </a:rPr>
              <a:t>How does it work?</a:t>
            </a: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latin typeface="Arial"/>
                <a:cs typeface="Arial"/>
              </a:rPr>
              <a:t>Scanning code snippets, files, classes or whole projects </a:t>
            </a:r>
            <a:r>
              <a:rPr lang="en-US" sz="1800" smtClean="0">
                <a:latin typeface="Arial"/>
                <a:cs typeface="Arial"/>
              </a:rPr>
              <a:t>are initiated from </a:t>
            </a:r>
            <a:r>
              <a:rPr lang="en-US" sz="1800" dirty="0" smtClean="0">
                <a:latin typeface="Arial"/>
                <a:cs typeface="Arial"/>
              </a:rPr>
              <a:t>the IDE with results delivered back to the IDE in seconds. Defects are found and fixed before code is ever checked in.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u="none" strike="noStrike" cap="none" normalizeH="0" baseline="0" dirty="0">
              <a:ln>
                <a:noFill/>
              </a:ln>
              <a:solidFill>
                <a:schemeClr val="tx1"/>
              </a:solidFill>
              <a:effectLst/>
              <a:latin typeface="Arial"/>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u="none" strike="noStrike" cap="none" normalizeH="0" baseline="0" dirty="0" smtClean="0">
              <a:ln>
                <a:noFill/>
              </a:ln>
              <a:solidFill>
                <a:schemeClr val="tx1"/>
              </a:solidFill>
              <a:effectLst/>
              <a:latin typeface="Arial"/>
              <a:cs typeface="Arial"/>
            </a:endParaRPr>
          </a:p>
        </p:txBody>
      </p:sp>
    </p:spTree>
    <p:extLst>
      <p:ext uri="{BB962C8B-B14F-4D97-AF65-F5344CB8AC3E}">
        <p14:creationId xmlns:p14="http://schemas.microsoft.com/office/powerpoint/2010/main" val="330771198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Greenlight:  Testing Architecture</a:t>
            </a:r>
            <a:endParaRPr lang="en-US" sz="2800" dirty="0"/>
          </a:p>
        </p:txBody>
      </p:sp>
      <p:pic>
        <p:nvPicPr>
          <p:cNvPr id="43" name="Picture 42" descr="Security_Unit_Testing_Archite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 y="1395272"/>
            <a:ext cx="9148254" cy="4850080"/>
          </a:xfrm>
          <a:prstGeom prst="rect">
            <a:avLst/>
          </a:prstGeom>
        </p:spPr>
      </p:pic>
      <p:pic>
        <p:nvPicPr>
          <p:cNvPr id="44" name="Picture 20" descr="http://olivierguimbal.name/theme/logos/v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14" y="2130552"/>
            <a:ext cx="1716600" cy="713232"/>
          </a:xfrm>
          <a:prstGeom prst="rect">
            <a:avLst/>
          </a:prstGeom>
          <a:noFill/>
          <a:extLst/>
        </p:spPr>
      </p:pic>
      <p:pic>
        <p:nvPicPr>
          <p:cNvPr id="45" name="Picture 16" descr="https://eclipse.org/Xtext/images/logo_intellij_id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11" y="4700017"/>
            <a:ext cx="2312037" cy="492732"/>
          </a:xfrm>
          <a:prstGeom prst="rect">
            <a:avLst/>
          </a:prstGeom>
          <a:noFill/>
          <a:extLst/>
        </p:spPr>
      </p:pic>
    </p:spTree>
    <p:extLst>
      <p:ext uri="{BB962C8B-B14F-4D97-AF65-F5344CB8AC3E}">
        <p14:creationId xmlns:p14="http://schemas.microsoft.com/office/powerpoint/2010/main" val="309696059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6982842" cy="1229784"/>
          </a:xfrm>
        </p:spPr>
        <p:txBody>
          <a:bodyPr/>
          <a:lstStyle/>
          <a:p>
            <a:r>
              <a:rPr lang="en-US" dirty="0" smtClean="0"/>
              <a:t>SCA: Why scan 3</a:t>
            </a:r>
            <a:r>
              <a:rPr lang="en-US" baseline="30000" dirty="0" smtClean="0"/>
              <a:t>rd</a:t>
            </a:r>
            <a:r>
              <a:rPr lang="en-US" dirty="0" smtClean="0"/>
              <a:t> party code? </a:t>
            </a:r>
            <a:endParaRPr lang="en-US" dirty="0"/>
          </a:p>
        </p:txBody>
      </p:sp>
      <p:sp>
        <p:nvSpPr>
          <p:cNvPr id="3" name="Rectangle 2"/>
          <p:cNvSpPr/>
          <p:nvPr/>
        </p:nvSpPr>
        <p:spPr bwMode="gray">
          <a:xfrm>
            <a:off x="758679" y="2064796"/>
            <a:ext cx="2737734" cy="2935494"/>
          </a:xfrm>
          <a:prstGeom prst="rect">
            <a:avLst/>
          </a:prstGeom>
          <a:solidFill>
            <a:schemeClr val="bg1">
              <a:lumMod val="65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Uploaded Application</a:t>
            </a:r>
          </a:p>
        </p:txBody>
      </p:sp>
      <p:sp>
        <p:nvSpPr>
          <p:cNvPr id="4" name="Rectangle 3"/>
          <p:cNvSpPr/>
          <p:nvPr/>
        </p:nvSpPr>
        <p:spPr bwMode="gray">
          <a:xfrm>
            <a:off x="962619" y="2293455"/>
            <a:ext cx="1056778" cy="1526457"/>
          </a:xfrm>
          <a:prstGeom prst="rect">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1</a:t>
            </a:r>
            <a:r>
              <a:rPr lang="en-US" sz="825" b="1" baseline="30000" dirty="0">
                <a:solidFill>
                  <a:schemeClr val="bg1"/>
                </a:solidFill>
                <a:latin typeface="+mn-lt"/>
                <a:cs typeface="Arial Black"/>
              </a:rPr>
              <a:t>st</a:t>
            </a:r>
            <a:r>
              <a:rPr lang="en-US" sz="825" b="1" dirty="0">
                <a:solidFill>
                  <a:schemeClr val="bg1"/>
                </a:solidFill>
                <a:latin typeface="+mn-lt"/>
                <a:cs typeface="Arial Black"/>
              </a:rPr>
              <a:t> Party Code</a:t>
            </a:r>
          </a:p>
        </p:txBody>
      </p:sp>
      <p:sp>
        <p:nvSpPr>
          <p:cNvPr id="5" name="Rectangle 4"/>
          <p:cNvSpPr/>
          <p:nvPr/>
        </p:nvSpPr>
        <p:spPr bwMode="gray">
          <a:xfrm>
            <a:off x="2223337" y="2293455"/>
            <a:ext cx="1056778" cy="661258"/>
          </a:xfrm>
          <a:prstGeom prst="rect">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3</a:t>
            </a:r>
            <a:r>
              <a:rPr lang="en-US" sz="825" b="1" baseline="30000" dirty="0">
                <a:solidFill>
                  <a:schemeClr val="bg1"/>
                </a:solidFill>
                <a:latin typeface="+mn-lt"/>
                <a:cs typeface="Arial Black"/>
              </a:rPr>
              <a:t>rd</a:t>
            </a:r>
            <a:r>
              <a:rPr lang="en-US" sz="825" b="1" dirty="0">
                <a:solidFill>
                  <a:schemeClr val="bg1"/>
                </a:solidFill>
                <a:latin typeface="+mn-lt"/>
                <a:cs typeface="Arial Black"/>
              </a:rPr>
              <a:t> Party Component </a:t>
            </a:r>
          </a:p>
        </p:txBody>
      </p:sp>
      <p:sp>
        <p:nvSpPr>
          <p:cNvPr id="6" name="Rectangle 5"/>
          <p:cNvSpPr/>
          <p:nvPr/>
        </p:nvSpPr>
        <p:spPr bwMode="gray">
          <a:xfrm>
            <a:off x="2223337" y="3158654"/>
            <a:ext cx="1056778" cy="661258"/>
          </a:xfrm>
          <a:prstGeom prst="rect">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3</a:t>
            </a:r>
            <a:r>
              <a:rPr lang="en-US" sz="825" b="1" baseline="30000" dirty="0">
                <a:solidFill>
                  <a:schemeClr val="bg1"/>
                </a:solidFill>
                <a:cs typeface="Arial Black"/>
              </a:rPr>
              <a:t>rd</a:t>
            </a:r>
            <a:r>
              <a:rPr lang="en-US" sz="825" b="1" dirty="0">
                <a:solidFill>
                  <a:schemeClr val="bg1"/>
                </a:solidFill>
                <a:cs typeface="Arial Black"/>
              </a:rPr>
              <a:t> Party Component</a:t>
            </a:r>
          </a:p>
        </p:txBody>
      </p:sp>
      <p:sp>
        <p:nvSpPr>
          <p:cNvPr id="7" name="Rectangle 6"/>
          <p:cNvSpPr/>
          <p:nvPr/>
        </p:nvSpPr>
        <p:spPr bwMode="gray">
          <a:xfrm>
            <a:off x="2223337" y="4023853"/>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Unused 3</a:t>
            </a:r>
            <a:r>
              <a:rPr lang="en-US" sz="825" b="1" baseline="30000" dirty="0">
                <a:solidFill>
                  <a:schemeClr val="bg1"/>
                </a:solidFill>
                <a:cs typeface="Arial Black"/>
              </a:rPr>
              <a:t>rd</a:t>
            </a:r>
            <a:r>
              <a:rPr lang="en-US" sz="825" b="1" dirty="0">
                <a:solidFill>
                  <a:schemeClr val="bg1"/>
                </a:solidFill>
                <a:cs typeface="Arial Black"/>
              </a:rPr>
              <a:t> Party Component</a:t>
            </a:r>
          </a:p>
        </p:txBody>
      </p:sp>
      <p:sp>
        <p:nvSpPr>
          <p:cNvPr id="8" name="Rectangle 7"/>
          <p:cNvSpPr/>
          <p:nvPr/>
        </p:nvSpPr>
        <p:spPr bwMode="gray">
          <a:xfrm>
            <a:off x="962619" y="4023853"/>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Images &amp; Videos</a:t>
            </a:r>
          </a:p>
        </p:txBody>
      </p:sp>
      <p:cxnSp>
        <p:nvCxnSpPr>
          <p:cNvPr id="9" name="Straight Arrow Connector 8"/>
          <p:cNvCxnSpPr/>
          <p:nvPr/>
        </p:nvCxnSpPr>
        <p:spPr bwMode="auto">
          <a:xfrm>
            <a:off x="1685677" y="1928835"/>
            <a:ext cx="0" cy="500578"/>
          </a:xfrm>
          <a:prstGeom prst="straightConnector1">
            <a:avLst/>
          </a:prstGeom>
          <a:noFill/>
          <a:ln w="57150" cap="rnd" cmpd="sng" algn="ctr">
            <a:solidFill>
              <a:schemeClr val="accent3"/>
            </a:solidFill>
            <a:prstDash val="solid"/>
            <a:round/>
            <a:headEnd type="none" w="med" len="med"/>
            <a:tailEnd type="triangle"/>
          </a:ln>
          <a:effectLst/>
        </p:spPr>
      </p:cxnSp>
      <p:cxnSp>
        <p:nvCxnSpPr>
          <p:cNvPr id="10" name="Straight Arrow Connector 9"/>
          <p:cNvCxnSpPr/>
          <p:nvPr/>
        </p:nvCxnSpPr>
        <p:spPr bwMode="auto">
          <a:xfrm>
            <a:off x="1685678" y="2429413"/>
            <a:ext cx="648899"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11" name="Straight Arrow Connector 10"/>
          <p:cNvCxnSpPr/>
          <p:nvPr/>
        </p:nvCxnSpPr>
        <p:spPr bwMode="auto">
          <a:xfrm>
            <a:off x="2334575" y="2429415"/>
            <a:ext cx="0" cy="129780"/>
          </a:xfrm>
          <a:prstGeom prst="straightConnector1">
            <a:avLst/>
          </a:prstGeom>
          <a:noFill/>
          <a:ln w="57150" cap="rnd" cmpd="sng" algn="ctr">
            <a:solidFill>
              <a:schemeClr val="accent6"/>
            </a:solidFill>
            <a:prstDash val="solid"/>
            <a:round/>
            <a:headEnd type="none" w="med" len="med"/>
            <a:tailEnd type="none" w="med" len="med"/>
          </a:ln>
          <a:effectLst/>
        </p:spPr>
      </p:cxnSp>
      <p:cxnSp>
        <p:nvCxnSpPr>
          <p:cNvPr id="12" name="Straight Arrow Connector 11"/>
          <p:cNvCxnSpPr/>
          <p:nvPr/>
        </p:nvCxnSpPr>
        <p:spPr bwMode="auto">
          <a:xfrm flipH="1">
            <a:off x="1685678" y="2559193"/>
            <a:ext cx="630358"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13" name="Straight Arrow Connector 12"/>
          <p:cNvCxnSpPr/>
          <p:nvPr/>
        </p:nvCxnSpPr>
        <p:spPr bwMode="auto">
          <a:xfrm>
            <a:off x="1685677" y="2559193"/>
            <a:ext cx="0" cy="692159"/>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14" name="Straight Arrow Connector 13"/>
          <p:cNvCxnSpPr/>
          <p:nvPr/>
        </p:nvCxnSpPr>
        <p:spPr bwMode="auto">
          <a:xfrm>
            <a:off x="1685678" y="3263712"/>
            <a:ext cx="648899"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15" name="Straight Arrow Connector 14"/>
          <p:cNvCxnSpPr/>
          <p:nvPr/>
        </p:nvCxnSpPr>
        <p:spPr bwMode="auto">
          <a:xfrm>
            <a:off x="2334575" y="3263713"/>
            <a:ext cx="0" cy="12978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16" name="Straight Arrow Connector 15"/>
          <p:cNvCxnSpPr/>
          <p:nvPr/>
        </p:nvCxnSpPr>
        <p:spPr bwMode="auto">
          <a:xfrm flipH="1">
            <a:off x="628899" y="3393492"/>
            <a:ext cx="1687137" cy="0"/>
          </a:xfrm>
          <a:prstGeom prst="straightConnector1">
            <a:avLst/>
          </a:prstGeom>
          <a:noFill/>
          <a:ln w="57150" cap="rnd" cmpd="sng" algn="ctr">
            <a:solidFill>
              <a:schemeClr val="accent3"/>
            </a:solidFill>
            <a:prstDash val="solid"/>
            <a:round/>
            <a:headEnd type="none" w="med" len="med"/>
            <a:tailEnd type="triangle"/>
          </a:ln>
          <a:effectLst/>
        </p:spPr>
      </p:cxnSp>
      <p:sp>
        <p:nvSpPr>
          <p:cNvPr id="17" name="TextBox 16"/>
          <p:cNvSpPr txBox="1"/>
          <p:nvPr/>
        </p:nvSpPr>
        <p:spPr>
          <a:xfrm rot="16200000">
            <a:off x="1212076" y="2744676"/>
            <a:ext cx="704517" cy="333553"/>
          </a:xfrm>
          <a:prstGeom prst="rect">
            <a:avLst/>
          </a:prstGeom>
          <a:solidFill>
            <a:schemeClr val="bg1"/>
          </a:solidFill>
        </p:spPr>
        <p:txBody>
          <a:bodyPr wrap="square" rtlCol="0" anchor="t" anchorCtr="0">
            <a:spAutoFit/>
          </a:bodyPr>
          <a:lstStyle/>
          <a:p>
            <a:pPr algn="r">
              <a:lnSpc>
                <a:spcPct val="95000"/>
              </a:lnSpc>
            </a:pPr>
            <a:r>
              <a:rPr lang="en-US" sz="825" b="1" dirty="0">
                <a:solidFill>
                  <a:schemeClr val="accent3"/>
                </a:solidFill>
                <a:latin typeface="+mn-lt"/>
                <a:cs typeface="Arial"/>
              </a:rPr>
              <a:t>Data Flow</a:t>
            </a:r>
          </a:p>
        </p:txBody>
      </p:sp>
      <p:sp>
        <p:nvSpPr>
          <p:cNvPr id="18" name="TextBox 17"/>
          <p:cNvSpPr txBox="1"/>
          <p:nvPr/>
        </p:nvSpPr>
        <p:spPr>
          <a:xfrm>
            <a:off x="214840" y="3173519"/>
            <a:ext cx="543839" cy="333553"/>
          </a:xfrm>
          <a:prstGeom prst="rect">
            <a:avLst/>
          </a:prstGeom>
          <a:noFill/>
        </p:spPr>
        <p:txBody>
          <a:bodyPr wrap="square" rtlCol="0" anchor="t" anchorCtr="0">
            <a:spAutoFit/>
          </a:bodyPr>
          <a:lstStyle/>
          <a:p>
            <a:pPr algn="r">
              <a:lnSpc>
                <a:spcPct val="95000"/>
              </a:lnSpc>
            </a:pPr>
            <a:r>
              <a:rPr lang="en-US" sz="825" b="1" dirty="0">
                <a:solidFill>
                  <a:schemeClr val="accent3"/>
                </a:solidFill>
                <a:latin typeface="+mn-lt"/>
                <a:cs typeface="Arial"/>
              </a:rPr>
              <a:t>Output</a:t>
            </a:r>
          </a:p>
        </p:txBody>
      </p:sp>
      <p:sp>
        <p:nvSpPr>
          <p:cNvPr id="19" name="TextBox 18"/>
          <p:cNvSpPr txBox="1"/>
          <p:nvPr/>
        </p:nvSpPr>
        <p:spPr>
          <a:xfrm>
            <a:off x="3910474" y="2043925"/>
            <a:ext cx="4852158" cy="3783343"/>
          </a:xfrm>
          <a:prstGeom prst="rect">
            <a:avLst/>
          </a:prstGeom>
          <a:noFill/>
        </p:spPr>
        <p:txBody>
          <a:bodyPr wrap="square" rtlCol="0" anchor="t" anchorCtr="0">
            <a:spAutoFit/>
          </a:bodyPr>
          <a:lstStyle/>
          <a:p>
            <a:pPr algn="l">
              <a:lnSpc>
                <a:spcPct val="95000"/>
              </a:lnSpc>
            </a:pPr>
            <a:r>
              <a:rPr lang="en-US" sz="1500" b="1" dirty="0">
                <a:solidFill>
                  <a:srgbClr val="000000"/>
                </a:solidFill>
                <a:latin typeface="+mn-lt"/>
                <a:cs typeface="Arial"/>
              </a:rPr>
              <a:t>Including 3</a:t>
            </a:r>
            <a:r>
              <a:rPr lang="en-US" sz="1500" b="1" baseline="30000" dirty="0">
                <a:solidFill>
                  <a:srgbClr val="000000"/>
                </a:solidFill>
                <a:latin typeface="+mn-lt"/>
                <a:cs typeface="Arial"/>
              </a:rPr>
              <a:t>rd</a:t>
            </a:r>
            <a:r>
              <a:rPr lang="en-US" sz="1500" b="1" dirty="0">
                <a:solidFill>
                  <a:srgbClr val="000000"/>
                </a:solidFill>
                <a:latin typeface="+mn-lt"/>
                <a:cs typeface="Arial"/>
              </a:rPr>
              <a:t>-party components in the analysis increases accuracy. </a:t>
            </a:r>
          </a:p>
          <a:p>
            <a:pPr algn="l">
              <a:lnSpc>
                <a:spcPct val="95000"/>
              </a:lnSpc>
            </a:pPr>
            <a:endParaRPr lang="en-US" sz="1500" b="1" dirty="0">
              <a:solidFill>
                <a:srgbClr val="000000"/>
              </a:solidFill>
              <a:latin typeface="+mn-lt"/>
              <a:cs typeface="Arial"/>
            </a:endParaRPr>
          </a:p>
          <a:p>
            <a:pPr algn="l">
              <a:lnSpc>
                <a:spcPct val="95000"/>
              </a:lnSpc>
            </a:pPr>
            <a:r>
              <a:rPr lang="en-US" sz="1200" dirty="0">
                <a:solidFill>
                  <a:srgbClr val="000000"/>
                </a:solidFill>
                <a:latin typeface="+mn-lt"/>
                <a:cs typeface="Arial"/>
              </a:rPr>
              <a:t>Most developers use standardized sanitization functions in 3</a:t>
            </a:r>
            <a:r>
              <a:rPr lang="en-US" sz="1200" baseline="30000" dirty="0">
                <a:solidFill>
                  <a:srgbClr val="000000"/>
                </a:solidFill>
                <a:latin typeface="+mn-lt"/>
                <a:cs typeface="Arial"/>
              </a:rPr>
              <a:t>rd</a:t>
            </a:r>
            <a:r>
              <a:rPr lang="en-US" sz="1200" dirty="0">
                <a:solidFill>
                  <a:srgbClr val="000000"/>
                </a:solidFill>
                <a:latin typeface="+mn-lt"/>
                <a:cs typeface="Arial"/>
              </a:rPr>
              <a:t> party components rather than writing their own. Excluding 3</a:t>
            </a:r>
            <a:r>
              <a:rPr lang="en-US" sz="1200" baseline="30000" dirty="0">
                <a:solidFill>
                  <a:srgbClr val="000000"/>
                </a:solidFill>
                <a:latin typeface="+mn-lt"/>
                <a:cs typeface="Arial"/>
              </a:rPr>
              <a:t>rd</a:t>
            </a:r>
            <a:r>
              <a:rPr lang="en-US" sz="1200" dirty="0">
                <a:solidFill>
                  <a:srgbClr val="000000"/>
                </a:solidFill>
                <a:latin typeface="+mn-lt"/>
                <a:cs typeface="Arial"/>
              </a:rPr>
              <a:t> party code therefore hurts accuracy. </a:t>
            </a:r>
          </a:p>
          <a:p>
            <a:pPr algn="l">
              <a:lnSpc>
                <a:spcPct val="95000"/>
              </a:lnSpc>
            </a:pPr>
            <a:endParaRPr lang="en-US" sz="1200" b="1" dirty="0">
              <a:solidFill>
                <a:srgbClr val="000000"/>
              </a:solidFill>
              <a:latin typeface="+mn-lt"/>
              <a:cs typeface="Arial"/>
            </a:endParaRPr>
          </a:p>
          <a:p>
            <a:pPr algn="l">
              <a:lnSpc>
                <a:spcPct val="95000"/>
              </a:lnSpc>
            </a:pPr>
            <a:r>
              <a:rPr lang="en-US" sz="1200" b="1" dirty="0">
                <a:solidFill>
                  <a:srgbClr val="000000"/>
                </a:solidFill>
                <a:latin typeface="+mn-lt"/>
                <a:cs typeface="Arial"/>
              </a:rPr>
              <a:t>Example: </a:t>
            </a:r>
            <a:r>
              <a:rPr lang="en-US" sz="1200" dirty="0">
                <a:solidFill>
                  <a:srgbClr val="000000"/>
                </a:solidFill>
                <a:latin typeface="+mn-lt"/>
                <a:cs typeface="Arial"/>
              </a:rPr>
              <a:t>A tainted input value is sanitized using a function in a 3</a:t>
            </a:r>
            <a:r>
              <a:rPr lang="en-US" sz="1200" baseline="30000" dirty="0">
                <a:solidFill>
                  <a:srgbClr val="000000"/>
                </a:solidFill>
                <a:latin typeface="+mn-lt"/>
                <a:cs typeface="Arial"/>
              </a:rPr>
              <a:t>rd</a:t>
            </a:r>
            <a:r>
              <a:rPr lang="en-US" sz="1200" dirty="0">
                <a:solidFill>
                  <a:srgbClr val="000000"/>
                </a:solidFill>
                <a:latin typeface="+mn-lt"/>
                <a:cs typeface="Arial"/>
              </a:rPr>
              <a:t>-party component. If Veracode omitted the 3</a:t>
            </a:r>
            <a:r>
              <a:rPr lang="en-US" sz="1200" baseline="30000" dirty="0">
                <a:solidFill>
                  <a:srgbClr val="000000"/>
                </a:solidFill>
                <a:latin typeface="+mn-lt"/>
                <a:cs typeface="Arial"/>
              </a:rPr>
              <a:t>rd</a:t>
            </a:r>
            <a:r>
              <a:rPr lang="en-US" sz="1200" dirty="0">
                <a:solidFill>
                  <a:srgbClr val="000000"/>
                </a:solidFill>
                <a:latin typeface="+mn-lt"/>
                <a:cs typeface="Arial"/>
              </a:rPr>
              <a:t>-party component in the analysis, the solution would show up as a false positive. </a:t>
            </a:r>
          </a:p>
          <a:p>
            <a:pPr algn="l">
              <a:lnSpc>
                <a:spcPct val="95000"/>
              </a:lnSpc>
            </a:pPr>
            <a:endParaRPr lang="en-US" sz="1200" dirty="0">
              <a:solidFill>
                <a:srgbClr val="000000"/>
              </a:solidFill>
              <a:latin typeface="+mn-lt"/>
              <a:cs typeface="Arial"/>
            </a:endParaRPr>
          </a:p>
          <a:p>
            <a:pPr algn="l">
              <a:lnSpc>
                <a:spcPct val="95000"/>
              </a:lnSpc>
            </a:pPr>
            <a:r>
              <a:rPr lang="en-US" sz="1200" b="1" dirty="0">
                <a:solidFill>
                  <a:srgbClr val="000000"/>
                </a:solidFill>
                <a:latin typeface="+mn-lt"/>
                <a:cs typeface="Arial"/>
              </a:rPr>
              <a:t>Tip: </a:t>
            </a:r>
            <a:r>
              <a:rPr lang="en-US" sz="1200" dirty="0">
                <a:solidFill>
                  <a:srgbClr val="000000"/>
                </a:solidFill>
                <a:latin typeface="+mn-lt"/>
                <a:cs typeface="Arial"/>
              </a:rPr>
              <a:t>Solutions that analyze source code rather than binaries cannot scan compiled 3</a:t>
            </a:r>
            <a:r>
              <a:rPr lang="en-US" sz="1200" baseline="30000" dirty="0">
                <a:solidFill>
                  <a:srgbClr val="000000"/>
                </a:solidFill>
                <a:latin typeface="+mn-lt"/>
                <a:cs typeface="Arial"/>
              </a:rPr>
              <a:t>rd</a:t>
            </a:r>
            <a:r>
              <a:rPr lang="en-US" sz="1200" dirty="0">
                <a:solidFill>
                  <a:srgbClr val="000000"/>
                </a:solidFill>
                <a:latin typeface="+mn-lt"/>
                <a:cs typeface="Arial"/>
              </a:rPr>
              <a:t>-party components and therefore have a higher false positive rate. Many companies don’t have ready access to source code, even when components are open source, increasing their false positive rate. </a:t>
            </a:r>
          </a:p>
        </p:txBody>
      </p:sp>
      <p:sp>
        <p:nvSpPr>
          <p:cNvPr id="20" name="Rectangle 19"/>
          <p:cNvSpPr/>
          <p:nvPr/>
        </p:nvSpPr>
        <p:spPr bwMode="gray">
          <a:xfrm>
            <a:off x="758680" y="5130069"/>
            <a:ext cx="203938" cy="185403"/>
          </a:xfrm>
          <a:prstGeom prst="rect">
            <a:avLst/>
          </a:prstGeom>
          <a:solidFill>
            <a:schemeClr val="tx2"/>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endParaRPr lang="en-US" sz="900" b="1" dirty="0">
              <a:solidFill>
                <a:schemeClr val="bg1"/>
              </a:solidFill>
              <a:latin typeface="+mn-lt"/>
              <a:cs typeface="Arial Black"/>
            </a:endParaRPr>
          </a:p>
        </p:txBody>
      </p:sp>
      <p:sp>
        <p:nvSpPr>
          <p:cNvPr id="21" name="Rectangle 20"/>
          <p:cNvSpPr/>
          <p:nvPr/>
        </p:nvSpPr>
        <p:spPr bwMode="gray">
          <a:xfrm>
            <a:off x="758680" y="5377270"/>
            <a:ext cx="203938" cy="185403"/>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endParaRPr lang="en-US" sz="900" b="1" dirty="0">
              <a:solidFill>
                <a:schemeClr val="bg1"/>
              </a:solidFill>
              <a:cs typeface="Arial Black"/>
            </a:endParaRPr>
          </a:p>
        </p:txBody>
      </p:sp>
      <p:sp>
        <p:nvSpPr>
          <p:cNvPr id="22" name="TextBox 21"/>
          <p:cNvSpPr txBox="1"/>
          <p:nvPr/>
        </p:nvSpPr>
        <p:spPr>
          <a:xfrm>
            <a:off x="981160" y="5076506"/>
            <a:ext cx="2818074" cy="536685"/>
          </a:xfrm>
          <a:prstGeom prst="rect">
            <a:avLst/>
          </a:prstGeom>
          <a:noFill/>
        </p:spPr>
        <p:txBody>
          <a:bodyPr wrap="square" rtlCol="0" anchor="t" anchorCtr="0">
            <a:spAutoFit/>
          </a:bodyPr>
          <a:lstStyle/>
          <a:p>
            <a:pPr algn="l">
              <a:lnSpc>
                <a:spcPct val="150000"/>
              </a:lnSpc>
            </a:pPr>
            <a:r>
              <a:rPr lang="en-US" sz="825" dirty="0">
                <a:solidFill>
                  <a:srgbClr val="000000"/>
                </a:solidFill>
                <a:latin typeface="+mj-lt"/>
                <a:cs typeface="Arial"/>
              </a:rPr>
              <a:t>Included in Analysis Size</a:t>
            </a:r>
          </a:p>
          <a:p>
            <a:pPr algn="l">
              <a:lnSpc>
                <a:spcPct val="150000"/>
              </a:lnSpc>
            </a:pPr>
            <a:r>
              <a:rPr lang="en-US" sz="825" dirty="0">
                <a:solidFill>
                  <a:srgbClr val="000000"/>
                </a:solidFill>
                <a:latin typeface="+mj-lt"/>
                <a:cs typeface="Arial"/>
              </a:rPr>
              <a:t>Not included in Analysis Size</a:t>
            </a:r>
          </a:p>
        </p:txBody>
      </p:sp>
      <p:sp>
        <p:nvSpPr>
          <p:cNvPr id="23" name="Rectangle 22"/>
          <p:cNvSpPr/>
          <p:nvPr/>
        </p:nvSpPr>
        <p:spPr bwMode="gray">
          <a:xfrm>
            <a:off x="2316036" y="2429413"/>
            <a:ext cx="844129" cy="129781"/>
          </a:xfrm>
          <a:prstGeom prst="rect">
            <a:avLst/>
          </a:prstGeom>
          <a:solidFill>
            <a:schemeClr val="accent3"/>
          </a:solidFill>
          <a:ln w="57150" cap="flat" cmpd="sng" algn="ctr">
            <a:solidFill>
              <a:schemeClr val="accent3"/>
            </a:solidFill>
            <a:prstDash val="solid"/>
            <a:round/>
            <a:headEnd type="none" w="med" len="med"/>
            <a:tailEnd type="none" w="med" len="med"/>
          </a:ln>
          <a:effectLst/>
        </p:spPr>
        <p:txBody>
          <a:bodyPr vert="horz" wrap="square" lIns="68598" tIns="34299" rIns="68598" bIns="68598" numCol="1" rtlCol="0" anchor="ctr" anchorCtr="0" compatLnSpc="1">
            <a:prstTxWarp prst="textNoShape">
              <a:avLst/>
            </a:prstTxWarp>
          </a:bodyPr>
          <a:lstStyle/>
          <a:p>
            <a:pPr algn="ctr">
              <a:lnSpc>
                <a:spcPct val="150000"/>
              </a:lnSpc>
            </a:pPr>
            <a:r>
              <a:rPr lang="en-US" sz="788" b="1" dirty="0">
                <a:solidFill>
                  <a:schemeClr val="bg1"/>
                </a:solidFill>
                <a:latin typeface="+mn-lt"/>
                <a:cs typeface="Arial Black"/>
              </a:rPr>
              <a:t>Sanitization</a:t>
            </a:r>
          </a:p>
        </p:txBody>
      </p:sp>
      <p:sp>
        <p:nvSpPr>
          <p:cNvPr id="24" name="TextBox 23"/>
          <p:cNvSpPr txBox="1"/>
          <p:nvPr/>
        </p:nvSpPr>
        <p:spPr>
          <a:xfrm>
            <a:off x="885368" y="1857739"/>
            <a:ext cx="797218" cy="212943"/>
          </a:xfrm>
          <a:prstGeom prst="rect">
            <a:avLst/>
          </a:prstGeom>
          <a:noFill/>
        </p:spPr>
        <p:txBody>
          <a:bodyPr wrap="square" rtlCol="0" anchor="t" anchorCtr="0">
            <a:spAutoFit/>
          </a:bodyPr>
          <a:lstStyle/>
          <a:p>
            <a:pPr algn="r">
              <a:lnSpc>
                <a:spcPct val="95000"/>
              </a:lnSpc>
            </a:pPr>
            <a:r>
              <a:rPr lang="en-US" sz="825" b="1" dirty="0">
                <a:solidFill>
                  <a:schemeClr val="accent3"/>
                </a:solidFill>
                <a:latin typeface="+mn-lt"/>
                <a:cs typeface="Arial"/>
              </a:rPr>
              <a:t>Input</a:t>
            </a:r>
          </a:p>
        </p:txBody>
      </p:sp>
    </p:spTree>
    <p:extLst>
      <p:ext uri="{BB962C8B-B14F-4D97-AF65-F5344CB8AC3E}">
        <p14:creationId xmlns:p14="http://schemas.microsoft.com/office/powerpoint/2010/main" val="6069122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981160" y="5076506"/>
            <a:ext cx="2818074" cy="536685"/>
          </a:xfrm>
          <a:prstGeom prst="rect">
            <a:avLst/>
          </a:prstGeom>
          <a:noFill/>
        </p:spPr>
        <p:txBody>
          <a:bodyPr wrap="square" rtlCol="0" anchor="t" anchorCtr="0">
            <a:spAutoFit/>
          </a:bodyPr>
          <a:lstStyle/>
          <a:p>
            <a:pPr algn="l">
              <a:lnSpc>
                <a:spcPct val="150000"/>
              </a:lnSpc>
            </a:pPr>
            <a:r>
              <a:rPr lang="en-US" sz="825" dirty="0">
                <a:solidFill>
                  <a:srgbClr val="000000"/>
                </a:solidFill>
                <a:cs typeface="Arial"/>
              </a:rPr>
              <a:t>Report flaws found in code</a:t>
            </a:r>
          </a:p>
          <a:p>
            <a:pPr algn="l">
              <a:lnSpc>
                <a:spcPct val="150000"/>
              </a:lnSpc>
            </a:pPr>
            <a:r>
              <a:rPr lang="en-US" sz="825" dirty="0">
                <a:solidFill>
                  <a:srgbClr val="000000"/>
                </a:solidFill>
                <a:cs typeface="Arial"/>
              </a:rPr>
              <a:t>Do not report flaws </a:t>
            </a:r>
          </a:p>
        </p:txBody>
      </p:sp>
      <p:sp>
        <p:nvSpPr>
          <p:cNvPr id="2" name="Title 1"/>
          <p:cNvSpPr>
            <a:spLocks noGrp="1"/>
          </p:cNvSpPr>
          <p:nvPr>
            <p:ph type="title"/>
          </p:nvPr>
        </p:nvSpPr>
        <p:spPr>
          <a:xfrm>
            <a:off x="688974" y="0"/>
            <a:ext cx="8043546" cy="1229784"/>
          </a:xfrm>
        </p:spPr>
        <p:txBody>
          <a:bodyPr/>
          <a:lstStyle/>
          <a:p>
            <a:r>
              <a:rPr lang="en-US" sz="3200" dirty="0" err="1" smtClean="0"/>
              <a:t>SCA:Report</a:t>
            </a:r>
            <a:r>
              <a:rPr lang="en-US" sz="3200" dirty="0" smtClean="0"/>
              <a:t> Flaws in 3</a:t>
            </a:r>
            <a:r>
              <a:rPr lang="en-US" sz="3200" baseline="30000" dirty="0" smtClean="0"/>
              <a:t>rd</a:t>
            </a:r>
            <a:r>
              <a:rPr lang="en-US" sz="3200" dirty="0" smtClean="0"/>
              <a:t> Party Code?</a:t>
            </a:r>
            <a:endParaRPr lang="en-US" sz="3200" dirty="0"/>
          </a:p>
        </p:txBody>
      </p:sp>
      <p:sp>
        <p:nvSpPr>
          <p:cNvPr id="19" name="TextBox 18"/>
          <p:cNvSpPr txBox="1"/>
          <p:nvPr/>
        </p:nvSpPr>
        <p:spPr>
          <a:xfrm>
            <a:off x="3910474" y="2064796"/>
            <a:ext cx="4726892" cy="2555315"/>
          </a:xfrm>
          <a:prstGeom prst="rect">
            <a:avLst/>
          </a:prstGeom>
          <a:noFill/>
        </p:spPr>
        <p:txBody>
          <a:bodyPr wrap="square" rtlCol="0" anchor="t" anchorCtr="0">
            <a:spAutoFit/>
          </a:bodyPr>
          <a:lstStyle/>
          <a:p>
            <a:pPr algn="l">
              <a:lnSpc>
                <a:spcPct val="95000"/>
              </a:lnSpc>
            </a:pPr>
            <a:r>
              <a:rPr lang="en-US" sz="1500" b="1" dirty="0">
                <a:solidFill>
                  <a:srgbClr val="000000"/>
                </a:solidFill>
                <a:latin typeface="+mn-lt"/>
                <a:cs typeface="Arial"/>
              </a:rPr>
              <a:t>We typically do not recommend reporting on flaws in 3</a:t>
            </a:r>
            <a:r>
              <a:rPr lang="en-US" sz="1500" b="1" baseline="30000" dirty="0">
                <a:solidFill>
                  <a:srgbClr val="000000"/>
                </a:solidFill>
                <a:latin typeface="+mn-lt"/>
                <a:cs typeface="Arial"/>
              </a:rPr>
              <a:t>rd</a:t>
            </a:r>
            <a:r>
              <a:rPr lang="en-US" sz="1500" b="1" dirty="0">
                <a:solidFill>
                  <a:srgbClr val="000000"/>
                </a:solidFill>
                <a:latin typeface="+mn-lt"/>
                <a:cs typeface="Arial"/>
              </a:rPr>
              <a:t> party code using Veracode Static Analysis. </a:t>
            </a:r>
          </a:p>
          <a:p>
            <a:pPr algn="l">
              <a:lnSpc>
                <a:spcPct val="95000"/>
              </a:lnSpc>
            </a:pPr>
            <a:endParaRPr lang="en-US" sz="1500" b="1" dirty="0">
              <a:solidFill>
                <a:srgbClr val="000000"/>
              </a:solidFill>
              <a:latin typeface="+mn-lt"/>
              <a:cs typeface="Arial"/>
            </a:endParaRPr>
          </a:p>
          <a:p>
            <a:pPr algn="l">
              <a:lnSpc>
                <a:spcPct val="95000"/>
              </a:lnSpc>
            </a:pPr>
            <a:r>
              <a:rPr lang="en-US" sz="1050" dirty="0">
                <a:solidFill>
                  <a:srgbClr val="000000"/>
                </a:solidFill>
                <a:latin typeface="+mn-lt"/>
                <a:cs typeface="Arial"/>
              </a:rPr>
              <a:t>Most customers can’t or don’t want to fix vulnerabilities in 3</a:t>
            </a:r>
            <a:r>
              <a:rPr lang="en-US" sz="1050" baseline="30000" dirty="0">
                <a:solidFill>
                  <a:srgbClr val="000000"/>
                </a:solidFill>
                <a:latin typeface="+mn-lt"/>
                <a:cs typeface="Arial"/>
              </a:rPr>
              <a:t>rd</a:t>
            </a:r>
            <a:r>
              <a:rPr lang="en-US" sz="1050" dirty="0">
                <a:solidFill>
                  <a:srgbClr val="000000"/>
                </a:solidFill>
                <a:latin typeface="+mn-lt"/>
                <a:cs typeface="Arial"/>
              </a:rPr>
              <a:t>-party code by changing the code themselves. Therefore, they don’t want to muddy their reports (and policy results) with these vulnerabilities. </a:t>
            </a:r>
          </a:p>
          <a:p>
            <a:pPr algn="l">
              <a:lnSpc>
                <a:spcPct val="95000"/>
              </a:lnSpc>
            </a:pPr>
            <a:endParaRPr lang="en-US" sz="1050" dirty="0">
              <a:solidFill>
                <a:srgbClr val="000000"/>
              </a:solidFill>
              <a:latin typeface="+mn-lt"/>
              <a:cs typeface="Arial"/>
            </a:endParaRPr>
          </a:p>
          <a:p>
            <a:pPr algn="l">
              <a:lnSpc>
                <a:spcPct val="95000"/>
              </a:lnSpc>
            </a:pPr>
            <a:r>
              <a:rPr lang="en-US" sz="1050" b="1" dirty="0">
                <a:solidFill>
                  <a:srgbClr val="000000"/>
                </a:solidFill>
                <a:latin typeface="+mn-lt"/>
                <a:cs typeface="Arial"/>
              </a:rPr>
              <a:t>Tip: </a:t>
            </a:r>
            <a:r>
              <a:rPr lang="en-US" sz="1050" dirty="0">
                <a:solidFill>
                  <a:srgbClr val="000000"/>
                </a:solidFill>
                <a:latin typeface="+mn-lt"/>
                <a:cs typeface="Arial"/>
              </a:rPr>
              <a:t>Use Veracode Software Composition Analysis (SCA) to find publicly known vulnerabilities in 3</a:t>
            </a:r>
            <a:r>
              <a:rPr lang="en-US" sz="1050" baseline="30000" dirty="0">
                <a:solidFill>
                  <a:srgbClr val="000000"/>
                </a:solidFill>
                <a:latin typeface="+mn-lt"/>
                <a:cs typeface="Arial"/>
              </a:rPr>
              <a:t>rd</a:t>
            </a:r>
            <a:r>
              <a:rPr lang="en-US" sz="1050" dirty="0">
                <a:solidFill>
                  <a:srgbClr val="000000"/>
                </a:solidFill>
                <a:latin typeface="+mn-lt"/>
                <a:cs typeface="Arial"/>
              </a:rPr>
              <a:t>-party components. Veracode SCA will also tell you if there is a newer version of the component that fixes the vulnerability. </a:t>
            </a:r>
          </a:p>
        </p:txBody>
      </p:sp>
      <p:sp>
        <p:nvSpPr>
          <p:cNvPr id="26" name="Rectangle 25"/>
          <p:cNvSpPr/>
          <p:nvPr/>
        </p:nvSpPr>
        <p:spPr bwMode="gray">
          <a:xfrm>
            <a:off x="758679" y="2064796"/>
            <a:ext cx="2737734" cy="2935494"/>
          </a:xfrm>
          <a:prstGeom prst="rect">
            <a:avLst/>
          </a:prstGeom>
          <a:solidFill>
            <a:schemeClr val="bg1">
              <a:lumMod val="65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Uploaded Application</a:t>
            </a:r>
          </a:p>
        </p:txBody>
      </p:sp>
      <p:sp>
        <p:nvSpPr>
          <p:cNvPr id="27" name="Rectangle 26"/>
          <p:cNvSpPr/>
          <p:nvPr/>
        </p:nvSpPr>
        <p:spPr bwMode="gray">
          <a:xfrm>
            <a:off x="962619" y="2293455"/>
            <a:ext cx="1056778" cy="1526457"/>
          </a:xfrm>
          <a:prstGeom prst="rect">
            <a:avLst/>
          </a:prstGeom>
          <a:solidFill>
            <a:schemeClr val="accent4"/>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1</a:t>
            </a:r>
            <a:r>
              <a:rPr lang="en-US" sz="825" b="1" baseline="30000" dirty="0">
                <a:solidFill>
                  <a:schemeClr val="bg1"/>
                </a:solidFill>
                <a:latin typeface="+mn-lt"/>
                <a:cs typeface="Arial Black"/>
              </a:rPr>
              <a:t>st</a:t>
            </a:r>
            <a:r>
              <a:rPr lang="en-US" sz="825" b="1" dirty="0">
                <a:solidFill>
                  <a:schemeClr val="bg1"/>
                </a:solidFill>
                <a:latin typeface="+mn-lt"/>
                <a:cs typeface="Arial Black"/>
              </a:rPr>
              <a:t> Party Code</a:t>
            </a:r>
          </a:p>
        </p:txBody>
      </p:sp>
      <p:sp>
        <p:nvSpPr>
          <p:cNvPr id="28" name="Rectangle 27"/>
          <p:cNvSpPr/>
          <p:nvPr/>
        </p:nvSpPr>
        <p:spPr bwMode="gray">
          <a:xfrm>
            <a:off x="2223337" y="2293455"/>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latin typeface="+mn-lt"/>
                <a:cs typeface="Arial Black"/>
              </a:rPr>
              <a:t>3</a:t>
            </a:r>
            <a:r>
              <a:rPr lang="en-US" sz="825" b="1" baseline="30000" dirty="0">
                <a:solidFill>
                  <a:schemeClr val="bg1"/>
                </a:solidFill>
                <a:latin typeface="+mn-lt"/>
                <a:cs typeface="Arial Black"/>
              </a:rPr>
              <a:t>rd</a:t>
            </a:r>
            <a:r>
              <a:rPr lang="en-US" sz="825" b="1" dirty="0">
                <a:solidFill>
                  <a:schemeClr val="bg1"/>
                </a:solidFill>
                <a:latin typeface="+mn-lt"/>
                <a:cs typeface="Arial Black"/>
              </a:rPr>
              <a:t> Party Component </a:t>
            </a:r>
          </a:p>
        </p:txBody>
      </p:sp>
      <p:sp>
        <p:nvSpPr>
          <p:cNvPr id="29" name="Rectangle 28"/>
          <p:cNvSpPr/>
          <p:nvPr/>
        </p:nvSpPr>
        <p:spPr bwMode="gray">
          <a:xfrm>
            <a:off x="2223337" y="3158654"/>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3</a:t>
            </a:r>
            <a:r>
              <a:rPr lang="en-US" sz="825" b="1" baseline="30000" dirty="0">
                <a:solidFill>
                  <a:schemeClr val="bg1"/>
                </a:solidFill>
                <a:cs typeface="Arial Black"/>
              </a:rPr>
              <a:t>rd</a:t>
            </a:r>
            <a:r>
              <a:rPr lang="en-US" sz="825" b="1" dirty="0">
                <a:solidFill>
                  <a:schemeClr val="bg1"/>
                </a:solidFill>
                <a:cs typeface="Arial Black"/>
              </a:rPr>
              <a:t> Party Component</a:t>
            </a:r>
          </a:p>
        </p:txBody>
      </p:sp>
      <p:sp>
        <p:nvSpPr>
          <p:cNvPr id="30" name="Rectangle 29"/>
          <p:cNvSpPr/>
          <p:nvPr/>
        </p:nvSpPr>
        <p:spPr bwMode="gray">
          <a:xfrm>
            <a:off x="2223337" y="4023853"/>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Unused 3</a:t>
            </a:r>
            <a:r>
              <a:rPr lang="en-US" sz="825" b="1" baseline="30000" dirty="0">
                <a:solidFill>
                  <a:schemeClr val="bg1"/>
                </a:solidFill>
                <a:cs typeface="Arial Black"/>
              </a:rPr>
              <a:t>rd</a:t>
            </a:r>
            <a:r>
              <a:rPr lang="en-US" sz="825" b="1" dirty="0">
                <a:solidFill>
                  <a:schemeClr val="bg1"/>
                </a:solidFill>
                <a:cs typeface="Arial Black"/>
              </a:rPr>
              <a:t> Party Component</a:t>
            </a:r>
          </a:p>
        </p:txBody>
      </p:sp>
      <p:sp>
        <p:nvSpPr>
          <p:cNvPr id="31" name="Rectangle 30"/>
          <p:cNvSpPr/>
          <p:nvPr/>
        </p:nvSpPr>
        <p:spPr bwMode="gray">
          <a:xfrm>
            <a:off x="962619" y="4023853"/>
            <a:ext cx="1056778" cy="661258"/>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r>
              <a:rPr lang="en-US" sz="825" b="1" dirty="0">
                <a:solidFill>
                  <a:schemeClr val="bg1"/>
                </a:solidFill>
                <a:cs typeface="Arial Black"/>
              </a:rPr>
              <a:t>Images &amp; Videos</a:t>
            </a:r>
          </a:p>
        </p:txBody>
      </p:sp>
      <p:cxnSp>
        <p:nvCxnSpPr>
          <p:cNvPr id="32" name="Straight Arrow Connector 31"/>
          <p:cNvCxnSpPr/>
          <p:nvPr/>
        </p:nvCxnSpPr>
        <p:spPr bwMode="auto">
          <a:xfrm>
            <a:off x="1685677" y="1928835"/>
            <a:ext cx="0" cy="500578"/>
          </a:xfrm>
          <a:prstGeom prst="straightConnector1">
            <a:avLst/>
          </a:prstGeom>
          <a:noFill/>
          <a:ln w="57150" cap="rnd" cmpd="sng" algn="ctr">
            <a:solidFill>
              <a:schemeClr val="accent3"/>
            </a:solidFill>
            <a:prstDash val="solid"/>
            <a:round/>
            <a:headEnd type="none" w="med" len="med"/>
            <a:tailEnd type="triangle"/>
          </a:ln>
          <a:effectLst/>
        </p:spPr>
      </p:cxnSp>
      <p:cxnSp>
        <p:nvCxnSpPr>
          <p:cNvPr id="33" name="Straight Arrow Connector 32"/>
          <p:cNvCxnSpPr/>
          <p:nvPr/>
        </p:nvCxnSpPr>
        <p:spPr bwMode="auto">
          <a:xfrm>
            <a:off x="1685678" y="2429413"/>
            <a:ext cx="648899"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4" name="Straight Arrow Connector 33"/>
          <p:cNvCxnSpPr/>
          <p:nvPr/>
        </p:nvCxnSpPr>
        <p:spPr bwMode="auto">
          <a:xfrm>
            <a:off x="2334575" y="2429415"/>
            <a:ext cx="0" cy="12978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5" name="Straight Arrow Connector 34"/>
          <p:cNvCxnSpPr/>
          <p:nvPr/>
        </p:nvCxnSpPr>
        <p:spPr bwMode="auto">
          <a:xfrm flipH="1">
            <a:off x="1685678" y="2559193"/>
            <a:ext cx="630358"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6" name="Straight Arrow Connector 35"/>
          <p:cNvCxnSpPr/>
          <p:nvPr/>
        </p:nvCxnSpPr>
        <p:spPr bwMode="auto">
          <a:xfrm>
            <a:off x="1685677" y="2559193"/>
            <a:ext cx="0" cy="692159"/>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7" name="Straight Arrow Connector 36"/>
          <p:cNvCxnSpPr/>
          <p:nvPr/>
        </p:nvCxnSpPr>
        <p:spPr bwMode="auto">
          <a:xfrm>
            <a:off x="1685678" y="3263712"/>
            <a:ext cx="648899" cy="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8" name="Straight Arrow Connector 37"/>
          <p:cNvCxnSpPr/>
          <p:nvPr/>
        </p:nvCxnSpPr>
        <p:spPr bwMode="auto">
          <a:xfrm>
            <a:off x="2334575" y="3263713"/>
            <a:ext cx="0" cy="129780"/>
          </a:xfrm>
          <a:prstGeom prst="straightConnector1">
            <a:avLst/>
          </a:prstGeom>
          <a:noFill/>
          <a:ln w="57150" cap="rnd" cmpd="sng" algn="ctr">
            <a:solidFill>
              <a:schemeClr val="accent3"/>
            </a:solidFill>
            <a:prstDash val="solid"/>
            <a:round/>
            <a:headEnd type="none" w="med" len="med"/>
            <a:tailEnd type="none" w="med" len="med"/>
          </a:ln>
          <a:effectLst/>
        </p:spPr>
      </p:cxnSp>
      <p:cxnSp>
        <p:nvCxnSpPr>
          <p:cNvPr id="39" name="Straight Arrow Connector 38"/>
          <p:cNvCxnSpPr/>
          <p:nvPr/>
        </p:nvCxnSpPr>
        <p:spPr bwMode="auto">
          <a:xfrm flipH="1">
            <a:off x="628899" y="3393492"/>
            <a:ext cx="1687137" cy="0"/>
          </a:xfrm>
          <a:prstGeom prst="straightConnector1">
            <a:avLst/>
          </a:prstGeom>
          <a:noFill/>
          <a:ln w="57150" cap="rnd" cmpd="sng" algn="ctr">
            <a:solidFill>
              <a:schemeClr val="accent3"/>
            </a:solidFill>
            <a:prstDash val="solid"/>
            <a:round/>
            <a:headEnd type="none" w="med" len="med"/>
            <a:tailEnd type="triangle"/>
          </a:ln>
          <a:effectLst/>
        </p:spPr>
      </p:cxnSp>
      <p:sp>
        <p:nvSpPr>
          <p:cNvPr id="40" name="TextBox 39"/>
          <p:cNvSpPr txBox="1"/>
          <p:nvPr/>
        </p:nvSpPr>
        <p:spPr>
          <a:xfrm rot="16200000">
            <a:off x="1212076" y="2744676"/>
            <a:ext cx="704517" cy="333553"/>
          </a:xfrm>
          <a:prstGeom prst="rect">
            <a:avLst/>
          </a:prstGeom>
          <a:solidFill>
            <a:schemeClr val="bg1"/>
          </a:solidFill>
        </p:spPr>
        <p:txBody>
          <a:bodyPr wrap="square" rtlCol="0" anchor="t" anchorCtr="0">
            <a:spAutoFit/>
          </a:bodyPr>
          <a:lstStyle/>
          <a:p>
            <a:pPr algn="r">
              <a:lnSpc>
                <a:spcPct val="95000"/>
              </a:lnSpc>
            </a:pPr>
            <a:r>
              <a:rPr lang="en-US" sz="825" b="1" dirty="0">
                <a:solidFill>
                  <a:schemeClr val="accent3"/>
                </a:solidFill>
                <a:latin typeface="+mn-lt"/>
                <a:cs typeface="Arial"/>
              </a:rPr>
              <a:t>Data Flow</a:t>
            </a:r>
          </a:p>
        </p:txBody>
      </p:sp>
      <p:sp>
        <p:nvSpPr>
          <p:cNvPr id="41" name="TextBox 40"/>
          <p:cNvSpPr txBox="1"/>
          <p:nvPr/>
        </p:nvSpPr>
        <p:spPr>
          <a:xfrm>
            <a:off x="214840" y="3173519"/>
            <a:ext cx="543839" cy="333553"/>
          </a:xfrm>
          <a:prstGeom prst="rect">
            <a:avLst/>
          </a:prstGeom>
          <a:noFill/>
        </p:spPr>
        <p:txBody>
          <a:bodyPr wrap="square" rtlCol="0" anchor="t" anchorCtr="0">
            <a:spAutoFit/>
          </a:bodyPr>
          <a:lstStyle/>
          <a:p>
            <a:pPr algn="r">
              <a:lnSpc>
                <a:spcPct val="95000"/>
              </a:lnSpc>
            </a:pPr>
            <a:r>
              <a:rPr lang="en-US" sz="825" b="1" dirty="0">
                <a:solidFill>
                  <a:schemeClr val="accent3"/>
                </a:solidFill>
                <a:latin typeface="+mn-lt"/>
                <a:cs typeface="Arial"/>
              </a:rPr>
              <a:t>Output</a:t>
            </a:r>
          </a:p>
        </p:txBody>
      </p:sp>
      <p:sp>
        <p:nvSpPr>
          <p:cNvPr id="42" name="Rectangle 41"/>
          <p:cNvSpPr/>
          <p:nvPr/>
        </p:nvSpPr>
        <p:spPr bwMode="gray">
          <a:xfrm>
            <a:off x="758680" y="5130069"/>
            <a:ext cx="203938" cy="185403"/>
          </a:xfrm>
          <a:prstGeom prst="rect">
            <a:avLst/>
          </a:prstGeom>
          <a:solidFill>
            <a:schemeClr val="accent4"/>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endParaRPr lang="en-US" sz="900" b="1" dirty="0">
              <a:solidFill>
                <a:schemeClr val="bg1"/>
              </a:solidFill>
              <a:latin typeface="+mn-lt"/>
              <a:cs typeface="Arial Black"/>
            </a:endParaRPr>
          </a:p>
        </p:txBody>
      </p:sp>
      <p:sp>
        <p:nvSpPr>
          <p:cNvPr id="43" name="Rectangle 42"/>
          <p:cNvSpPr/>
          <p:nvPr/>
        </p:nvSpPr>
        <p:spPr bwMode="gray">
          <a:xfrm>
            <a:off x="758680" y="5377270"/>
            <a:ext cx="203938" cy="185403"/>
          </a:xfrm>
          <a:prstGeom prst="rect">
            <a:avLst/>
          </a:prstGeom>
          <a:solidFill>
            <a:schemeClr val="tx2">
              <a:lumMod val="20000"/>
              <a:lumOff val="80000"/>
            </a:schemeClr>
          </a:solidFill>
          <a:ln w="28575" cap="flat" cmpd="sng" algn="ctr">
            <a:solidFill>
              <a:schemeClr val="bg1"/>
            </a:solidFill>
            <a:prstDash val="solid"/>
            <a:round/>
            <a:headEnd type="none" w="med" len="med"/>
            <a:tailEnd type="none" w="med" len="med"/>
          </a:ln>
          <a:effectLst/>
        </p:spPr>
        <p:txBody>
          <a:bodyPr vert="horz" wrap="square" lIns="68598" tIns="34299" rIns="68598" bIns="68598" numCol="1" rtlCol="0" anchor="b" anchorCtr="0" compatLnSpc="1">
            <a:prstTxWarp prst="textNoShape">
              <a:avLst/>
            </a:prstTxWarp>
          </a:bodyPr>
          <a:lstStyle/>
          <a:p>
            <a:pPr>
              <a:lnSpc>
                <a:spcPct val="95000"/>
              </a:lnSpc>
            </a:pPr>
            <a:endParaRPr lang="en-US" sz="900" b="1" dirty="0">
              <a:solidFill>
                <a:schemeClr val="bg1"/>
              </a:solidFill>
              <a:cs typeface="Arial Black"/>
            </a:endParaRPr>
          </a:p>
        </p:txBody>
      </p:sp>
      <p:sp>
        <p:nvSpPr>
          <p:cNvPr id="46" name="TextBox 45"/>
          <p:cNvSpPr txBox="1"/>
          <p:nvPr/>
        </p:nvSpPr>
        <p:spPr>
          <a:xfrm>
            <a:off x="885368" y="1857739"/>
            <a:ext cx="797218" cy="212943"/>
          </a:xfrm>
          <a:prstGeom prst="rect">
            <a:avLst/>
          </a:prstGeom>
          <a:noFill/>
        </p:spPr>
        <p:txBody>
          <a:bodyPr wrap="square" rtlCol="0" anchor="t" anchorCtr="0">
            <a:spAutoFit/>
          </a:bodyPr>
          <a:lstStyle/>
          <a:p>
            <a:pPr algn="r">
              <a:lnSpc>
                <a:spcPct val="95000"/>
              </a:lnSpc>
            </a:pPr>
            <a:r>
              <a:rPr lang="en-US" sz="825" b="1" dirty="0">
                <a:solidFill>
                  <a:schemeClr val="accent3"/>
                </a:solidFill>
                <a:latin typeface="+mn-lt"/>
                <a:cs typeface="Arial"/>
              </a:rPr>
              <a:t>Input</a:t>
            </a:r>
          </a:p>
        </p:txBody>
      </p:sp>
    </p:spTree>
    <p:extLst>
      <p:ext uri="{BB962C8B-B14F-4D97-AF65-F5344CB8AC3E}">
        <p14:creationId xmlns:p14="http://schemas.microsoft.com/office/powerpoint/2010/main" val="245014142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DAST: Dynamic Scanning</a:t>
            </a:r>
            <a:endParaRPr lang="en-US" sz="2800" dirty="0"/>
          </a:p>
        </p:txBody>
      </p:sp>
      <p:sp>
        <p:nvSpPr>
          <p:cNvPr id="43" name="Content Placeholder 2"/>
          <p:cNvSpPr txBox="1">
            <a:spLocks/>
          </p:cNvSpPr>
          <p:nvPr/>
        </p:nvSpPr>
        <p:spPr>
          <a:xfrm>
            <a:off x="304800" y="1295400"/>
            <a:ext cx="4643932" cy="4495800"/>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Test</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any web application with as little as a URL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b="1" dirty="0">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Easy to get started</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Simpl</a:t>
            </a:r>
            <a:r>
              <a:rPr lang="en-US" dirty="0" smtClean="0">
                <a:latin typeface="Arial" pitchFamily="34" charset="0"/>
                <a:cs typeface="Arial" pitchFamily="34" charset="0"/>
              </a:rPr>
              <a:t>e, intuitive workflow</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Scalable</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 run multiple scans in parallel</a:t>
            </a: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latin typeface="Arial" pitchFamily="34" charset="0"/>
                <a:cs typeface="Arial" pitchFamily="34" charset="0"/>
              </a:rPr>
              <a:t>Multiple authentication schemes</a:t>
            </a:r>
            <a:endPar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Scans can start immediately or in the future</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Behind the firewall scanning for internal apps</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44" name="Picture 3"/>
          <p:cNvPicPr>
            <a:picLocks noChangeAspect="1" noChangeArrowheads="1"/>
          </p:cNvPicPr>
          <p:nvPr/>
        </p:nvPicPr>
        <p:blipFill>
          <a:blip r:embed="rId3" cstate="print"/>
          <a:srcRect/>
          <a:stretch>
            <a:fillRect/>
          </a:stretch>
        </p:blipFill>
        <p:spPr bwMode="auto">
          <a:xfrm>
            <a:off x="5354628" y="1479611"/>
            <a:ext cx="2085347" cy="2695809"/>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5" name="Picture 4"/>
          <p:cNvPicPr>
            <a:picLocks noChangeAspect="1" noChangeArrowheads="1"/>
          </p:cNvPicPr>
          <p:nvPr/>
        </p:nvPicPr>
        <p:blipFill>
          <a:blip r:embed="rId4" cstate="print"/>
          <a:srcRect/>
          <a:stretch>
            <a:fillRect/>
          </a:stretch>
        </p:blipFill>
        <p:spPr bwMode="auto">
          <a:xfrm>
            <a:off x="6858000" y="3047999"/>
            <a:ext cx="1981200" cy="2569231"/>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1272245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DAST:  Testing Capabilities</a:t>
            </a:r>
            <a:endParaRPr lang="en-US" sz="2800" dirty="0"/>
          </a:p>
        </p:txBody>
      </p:sp>
      <p:sp>
        <p:nvSpPr>
          <p:cNvPr id="44" name="Rectangle 3"/>
          <p:cNvSpPr txBox="1">
            <a:spLocks noChangeArrowheads="1"/>
          </p:cNvSpPr>
          <p:nvPr/>
        </p:nvSpPr>
        <p:spPr>
          <a:xfrm>
            <a:off x="560362" y="1405533"/>
            <a:ext cx="5866805" cy="4766667"/>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Georgia" charset="0"/>
              <a:buChar char="•"/>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rPr>
              <a:t>Veracode developed dynamic scanning technology</a:t>
            </a:r>
            <a:endParaRPr lang="en-US" sz="2400" b="1" dirty="0">
              <a:latin typeface="Arial" pitchFamily="34" charset="0"/>
              <a:cs typeface="Arial" pitchFamily="34" charset="0"/>
              <a:sym typeface="Georgia" charset="0"/>
            </a:endParaRPr>
          </a:p>
          <a:p>
            <a:pPr marL="800100" lvl="1" indent="-342900" defTabSz="457200">
              <a:spcBef>
                <a:spcPct val="20000"/>
              </a:spcBef>
              <a:buFont typeface="Georgia" charset="0"/>
              <a:buChar char="•"/>
              <a:defRPr/>
            </a:pPr>
            <a:r>
              <a:rPr kumimoji="0" lang="en-US" sz="2400"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rPr>
              <a:t>Support for the latest Web 2.0 technology</a:t>
            </a:r>
            <a:endParaRPr lang="en-US" sz="2400" dirty="0">
              <a:latin typeface="Arial" pitchFamily="34" charset="0"/>
              <a:cs typeface="Arial" pitchFamily="34" charset="0"/>
              <a:sym typeface="Georgia" charset="0"/>
            </a:endParaRPr>
          </a:p>
          <a:p>
            <a:pPr marL="800100" lvl="1" indent="-342900" defTabSz="457200">
              <a:spcBef>
                <a:spcPct val="20000"/>
              </a:spcBef>
              <a:buFont typeface="Georgia" charset="0"/>
              <a:buChar char="•"/>
              <a:defRPr/>
            </a:pPr>
            <a:r>
              <a:rPr kumimoji="0" lang="en-US" sz="2400"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rPr>
              <a:t>JavaScript, AJAX and Flash object</a:t>
            </a:r>
            <a:r>
              <a:rPr kumimoji="0" lang="en-US" sz="2400" i="0" u="none" strike="noStrike" kern="1200" cap="none" spc="0" normalizeH="0" noProof="0" dirty="0" smtClean="0">
                <a:ln>
                  <a:noFill/>
                </a:ln>
                <a:solidFill>
                  <a:schemeClr val="tx1"/>
                </a:solidFill>
                <a:effectLst/>
                <a:uLnTx/>
                <a:uFillTx/>
                <a:latin typeface="Arial" pitchFamily="34" charset="0"/>
                <a:cs typeface="Arial" pitchFamily="34" charset="0"/>
                <a:sym typeface="Georgia" charset="0"/>
              </a:rPr>
              <a:t> analysis </a:t>
            </a:r>
            <a:r>
              <a:rPr kumimoji="0" lang="en-US" sz="2400"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rPr>
              <a:t>supported</a:t>
            </a:r>
            <a:endParaRPr kumimoji="0" lang="en-US" sz="2400" i="0" u="none" strike="noStrike" kern="1200" cap="none" spc="0" normalizeH="0" baseline="0" noProof="0" dirty="0" smtClean="0">
              <a:ln>
                <a:noFill/>
              </a:ln>
              <a:solidFill>
                <a:schemeClr val="tx1"/>
              </a:solidFill>
              <a:effectLst/>
              <a:uLnTx/>
              <a:uFillTx/>
              <a:latin typeface="Arial" pitchFamily="34" charset="0"/>
              <a:ea typeface="ヒラギノ明朝 ProN W3" charset="0"/>
              <a:cs typeface="Arial" pitchFamily="34" charset="0"/>
              <a:sym typeface="Georgia" charset="0"/>
            </a:endParaRPr>
          </a:p>
          <a:p>
            <a:pPr marL="342900" marR="0" lvl="0" indent="-342900" algn="l" defTabSz="457200" rtl="0" eaLnBrk="1" fontAlgn="auto" latinLnBrk="0" hangingPunct="1">
              <a:lnSpc>
                <a:spcPct val="100000"/>
              </a:lnSpc>
              <a:spcBef>
                <a:spcPts val="773"/>
              </a:spcBef>
              <a:spcAft>
                <a:spcPts val="0"/>
              </a:spcAft>
              <a:buClrTx/>
              <a:buSzTx/>
              <a:buFont typeface="Georgia" charset="0"/>
              <a:buChar char="•"/>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ea typeface="ヒラギノ明朝 ProN W3" charset="0"/>
              <a:cs typeface="Arial" pitchFamily="34" charset="0"/>
              <a:sym typeface="Georgia" charset="0"/>
            </a:endParaRPr>
          </a:p>
          <a:p>
            <a:pPr marL="342900" marR="0" lvl="0" indent="-342900" algn="l" defTabSz="457200" rtl="0" eaLnBrk="1" fontAlgn="auto" latinLnBrk="0" hangingPunct="1">
              <a:lnSpc>
                <a:spcPct val="100000"/>
              </a:lnSpc>
              <a:spcBef>
                <a:spcPts val="773"/>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endParaRPr>
          </a:p>
          <a:p>
            <a:pPr marL="342900" marR="0" lvl="0" indent="-342900" algn="l" defTabSz="457200" rtl="0" eaLnBrk="1" fontAlgn="auto" latinLnBrk="0" hangingPunct="1">
              <a:lnSpc>
                <a:spcPct val="100000"/>
              </a:lnSpc>
              <a:spcBef>
                <a:spcPts val="773"/>
              </a:spcBef>
              <a:spcAft>
                <a:spcPts val="0"/>
              </a:spcAft>
              <a:buClrTx/>
              <a:buSzTx/>
              <a:buFont typeface="Georgia" charset="0"/>
              <a:buChar char="•"/>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rPr>
              <a:t>Designed to</a:t>
            </a:r>
            <a:r>
              <a:rPr kumimoji="0" lang="en-US" sz="2400" b="1" i="0" u="none" strike="noStrike" kern="1200" cap="none" spc="0" normalizeH="0" noProof="0" dirty="0" smtClean="0">
                <a:ln>
                  <a:noFill/>
                </a:ln>
                <a:solidFill>
                  <a:schemeClr val="tx1"/>
                </a:solidFill>
                <a:effectLst/>
                <a:uLnTx/>
                <a:uFillTx/>
                <a:latin typeface="Arial" pitchFamily="34" charset="0"/>
                <a:cs typeface="Arial" pitchFamily="34" charset="0"/>
                <a:sym typeface="Georgia" charset="0"/>
              </a:rPr>
              <a:t> scale in production or behind-the-firewall</a:t>
            </a:r>
            <a:endPar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sym typeface="Georgia" charset="0"/>
            </a:endParaRPr>
          </a:p>
        </p:txBody>
      </p:sp>
      <p:pic>
        <p:nvPicPr>
          <p:cNvPr id="45"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448" y="3931531"/>
            <a:ext cx="630660" cy="589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46"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473" y="3824779"/>
            <a:ext cx="1476747" cy="733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47"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555" y="3792018"/>
            <a:ext cx="880690" cy="7177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4" name="AutoShape 1"/>
          <p:cNvSpPr>
            <a:spLocks/>
          </p:cNvSpPr>
          <p:nvPr/>
        </p:nvSpPr>
        <p:spPr bwMode="auto">
          <a:xfrm>
            <a:off x="6408879" y="1539441"/>
            <a:ext cx="2569463" cy="5089959"/>
          </a:xfrm>
          <a:prstGeom prst="roundRect">
            <a:avLst>
              <a:gd name="adj" fmla="val 5171"/>
            </a:avLst>
          </a:prstGeom>
          <a:solidFill>
            <a:srgbClr val="005A7C"/>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pPr algn="ctr">
              <a:lnSpc>
                <a:spcPct val="90000"/>
              </a:lnSpc>
              <a:spcBef>
                <a:spcPts val="141"/>
              </a:spcBef>
              <a:buClr>
                <a:srgbClr val="FFFFFF"/>
              </a:buClr>
              <a:buSzPct val="100000"/>
            </a:pPr>
            <a:r>
              <a:rPr lang="en-US" sz="1600" b="1" dirty="0">
                <a:solidFill>
                  <a:srgbClr val="FFFFFF"/>
                </a:solidFill>
                <a:latin typeface="Arial" pitchFamily="34" charset="0"/>
                <a:ea typeface="ＭＳ Ｐゴシック" charset="0"/>
                <a:cs typeface="Arial" pitchFamily="34" charset="0"/>
                <a:sym typeface="Helvetica Neue" charset="0"/>
              </a:rPr>
              <a:t>Testing Capabilities</a:t>
            </a:r>
          </a:p>
          <a:p>
            <a:pPr marL="285750" indent="-285750">
              <a:lnSpc>
                <a:spcPct val="90000"/>
              </a:lnSpc>
              <a:spcBef>
                <a:spcPts val="141"/>
              </a:spcBef>
              <a:buClr>
                <a:srgbClr val="FFFFFF"/>
              </a:buClr>
              <a:buSzPct val="100000"/>
              <a:buFont typeface="Wingdings" panose="05000000000000000000" pitchFamily="2" charset="2"/>
              <a:buChar char="ü"/>
            </a:pPr>
            <a:endParaRPr lang="en-US" sz="1400" b="1" dirty="0">
              <a:solidFill>
                <a:srgbClr val="FFFFFF"/>
              </a:solidFill>
              <a:latin typeface="Arial" pitchFamily="34" charset="0"/>
              <a:ea typeface="ＭＳ Ｐゴシック" charset="0"/>
              <a:cs typeface="Arial" pitchFamily="34" charset="0"/>
              <a:sym typeface="Helvetica Neue" charset="0"/>
            </a:endParaRP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ea typeface="ＭＳ Ｐゴシック" charset="0"/>
                <a:cs typeface="Arial" pitchFamily="34" charset="0"/>
                <a:sym typeface="Helvetica Neue" charset="0"/>
              </a:rPr>
              <a:t>Cross-site scripting</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ea typeface="ＭＳ Ｐゴシック" charset="0"/>
                <a:cs typeface="Arial" pitchFamily="34" charset="0"/>
                <a:sym typeface="Helvetica Neue" charset="0"/>
              </a:rPr>
              <a:t>SQL injection</a:t>
            </a:r>
          </a:p>
          <a:p>
            <a:pPr marL="285750" indent="-285750">
              <a:lnSpc>
                <a:spcPct val="90000"/>
              </a:lnSpc>
              <a:spcBef>
                <a:spcPts val="141"/>
              </a:spcBef>
              <a:buClr>
                <a:srgbClr val="FFFFFF"/>
              </a:buClr>
              <a:buSzPct val="100000"/>
              <a:buFont typeface="Wingdings" panose="05000000000000000000" pitchFamily="2" charset="2"/>
              <a:buChar char="ü"/>
            </a:pPr>
            <a:r>
              <a:rPr lang="ja-JP" altLang="en-US" sz="1400" dirty="0">
                <a:solidFill>
                  <a:srgbClr val="FFFFFF"/>
                </a:solidFill>
                <a:latin typeface="Arial" pitchFamily="34" charset="0"/>
                <a:ea typeface="ＭＳ Ｐゴシック" charset="0"/>
                <a:cs typeface="Arial" pitchFamily="34" charset="0"/>
                <a:sym typeface="Helvetica Neue" charset="0"/>
              </a:rPr>
              <a:t>“</a:t>
            </a:r>
            <a:r>
              <a:rPr lang="en-US" altLang="ja-JP" sz="1400" dirty="0">
                <a:solidFill>
                  <a:srgbClr val="FFFFFF"/>
                </a:solidFill>
                <a:latin typeface="Arial" pitchFamily="34" charset="0"/>
                <a:cs typeface="Arial" pitchFamily="34" charset="0"/>
                <a:sym typeface="Helvetica Neue" charset="0"/>
              </a:rPr>
              <a:t>Blind</a:t>
            </a:r>
            <a:r>
              <a:rPr lang="ja-JP" altLang="en-US" sz="1400" dirty="0">
                <a:solidFill>
                  <a:srgbClr val="FFFFFF"/>
                </a:solidFill>
                <a:latin typeface="Arial" pitchFamily="34" charset="0"/>
                <a:ea typeface="ＭＳ Ｐゴシック" charset="0"/>
                <a:cs typeface="Arial" pitchFamily="34" charset="0"/>
                <a:sym typeface="Helvetica Neue" charset="0"/>
              </a:rPr>
              <a:t>”</a:t>
            </a:r>
            <a:r>
              <a:rPr lang="en-US" altLang="ja-JP" sz="1400" dirty="0">
                <a:solidFill>
                  <a:srgbClr val="FFFFFF"/>
                </a:solidFill>
                <a:latin typeface="Arial" pitchFamily="34" charset="0"/>
                <a:cs typeface="Arial" pitchFamily="34" charset="0"/>
                <a:sym typeface="Helvetica Neue" charset="0"/>
              </a:rPr>
              <a:t> SQL injection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SQL Injection </a:t>
            </a:r>
            <a:r>
              <a:rPr lang="en-US" sz="1400" dirty="0" err="1" smtClean="0">
                <a:solidFill>
                  <a:srgbClr val="FFFFFF"/>
                </a:solidFill>
                <a:latin typeface="Arial" pitchFamily="34" charset="0"/>
                <a:cs typeface="Arial" pitchFamily="34" charset="0"/>
                <a:sym typeface="Helvetica Neue" charset="0"/>
              </a:rPr>
              <a:t>auth</a:t>
            </a:r>
            <a:r>
              <a:rPr lang="en-US" sz="1400" dirty="0" smtClean="0">
                <a:solidFill>
                  <a:srgbClr val="FFFFFF"/>
                </a:solidFill>
                <a:latin typeface="Arial" pitchFamily="34" charset="0"/>
                <a:cs typeface="Arial" pitchFamily="34" charset="0"/>
                <a:sym typeface="Helvetica Neue" charset="0"/>
              </a:rPr>
              <a:t> bypass</a:t>
            </a:r>
            <a:endParaRPr lang="en-US" sz="1400" dirty="0">
              <a:solidFill>
                <a:srgbClr val="FFFFFF"/>
              </a:solidFill>
              <a:latin typeface="Arial" pitchFamily="34" charset="0"/>
              <a:cs typeface="Arial" pitchFamily="34" charset="0"/>
              <a:sym typeface="Helvetica Neue" charset="0"/>
            </a:endParaRP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CSRF</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Backup file detection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Cross-site trace</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Information leakage</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Session fixation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CRLF injection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OS Command Injection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SSL Certificate issues</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SSL Strength Analysis</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a:solidFill>
                  <a:srgbClr val="FFFFFF"/>
                </a:solidFill>
                <a:latin typeface="Arial" pitchFamily="34" charset="0"/>
                <a:cs typeface="Arial" pitchFamily="34" charset="0"/>
                <a:sym typeface="Helvetica Neue" charset="0"/>
              </a:rPr>
              <a:t>Improper authentication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err="1">
                <a:solidFill>
                  <a:srgbClr val="FFFFFF"/>
                </a:solidFill>
                <a:latin typeface="Arial" pitchFamily="34" charset="0"/>
                <a:cs typeface="Arial" pitchFamily="34" charset="0"/>
                <a:sym typeface="Helvetica Neue" charset="0"/>
              </a:rPr>
              <a:t>Browsable</a:t>
            </a:r>
            <a:r>
              <a:rPr lang="en-US" sz="1400" dirty="0">
                <a:solidFill>
                  <a:srgbClr val="FFFFFF"/>
                </a:solidFill>
                <a:latin typeface="Arial" pitchFamily="34" charset="0"/>
                <a:cs typeface="Arial" pitchFamily="34" charset="0"/>
                <a:sym typeface="Helvetica Neue" charset="0"/>
              </a:rPr>
              <a:t> </a:t>
            </a:r>
            <a:r>
              <a:rPr lang="en-US" sz="1400" dirty="0" smtClean="0">
                <a:solidFill>
                  <a:srgbClr val="FFFFFF"/>
                </a:solidFill>
                <a:latin typeface="Arial" pitchFamily="34" charset="0"/>
                <a:cs typeface="Arial" pitchFamily="34" charset="0"/>
                <a:sym typeface="Helvetica Neue" charset="0"/>
              </a:rPr>
              <a:t>directory</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smtClean="0">
                <a:solidFill>
                  <a:srgbClr val="FFFFFF"/>
                </a:solidFill>
                <a:latin typeface="Arial" pitchFamily="34" charset="0"/>
                <a:cs typeface="Arial" pitchFamily="34" charset="0"/>
                <a:sym typeface="Helvetica Neue" charset="0"/>
              </a:rPr>
              <a:t>Sensitive files &amp; paths</a:t>
            </a:r>
            <a:endParaRPr lang="en-US" sz="1400" dirty="0">
              <a:solidFill>
                <a:srgbClr val="FFFFFF"/>
              </a:solidFill>
              <a:latin typeface="Arial" pitchFamily="34" charset="0"/>
              <a:cs typeface="Arial" pitchFamily="34" charset="0"/>
              <a:sym typeface="Helvetica Neue" charset="0"/>
            </a:endParaRPr>
          </a:p>
          <a:p>
            <a:pPr marL="285750" indent="-285750">
              <a:lnSpc>
                <a:spcPct val="90000"/>
              </a:lnSpc>
              <a:spcBef>
                <a:spcPts val="141"/>
              </a:spcBef>
              <a:buClr>
                <a:srgbClr val="FFFFFF"/>
              </a:buClr>
              <a:buSzPct val="100000"/>
              <a:buFont typeface="Wingdings" panose="05000000000000000000" pitchFamily="2" charset="2"/>
              <a:buChar char="ü"/>
            </a:pPr>
            <a:r>
              <a:rPr lang="en-US" sz="1400" dirty="0" smtClean="0">
                <a:solidFill>
                  <a:srgbClr val="FFFFFF"/>
                </a:solidFill>
                <a:latin typeface="Arial" pitchFamily="34" charset="0"/>
                <a:cs typeface="Arial" pitchFamily="34" charset="0"/>
                <a:sym typeface="Helvetica Neue" charset="0"/>
              </a:rPr>
              <a:t>Remote </a:t>
            </a:r>
            <a:r>
              <a:rPr lang="en-US" sz="1400" dirty="0">
                <a:solidFill>
                  <a:srgbClr val="FFFFFF"/>
                </a:solidFill>
                <a:latin typeface="Arial" pitchFamily="34" charset="0"/>
                <a:cs typeface="Arial" pitchFamily="34" charset="0"/>
                <a:sym typeface="Helvetica Neue" charset="0"/>
              </a:rPr>
              <a:t>File </a:t>
            </a:r>
            <a:r>
              <a:rPr lang="en-US" sz="1400" dirty="0" smtClean="0">
                <a:solidFill>
                  <a:srgbClr val="FFFFFF"/>
                </a:solidFill>
                <a:latin typeface="Arial" pitchFamily="34" charset="0"/>
                <a:cs typeface="Arial" pitchFamily="34" charset="0"/>
                <a:sym typeface="Helvetica Neue" charset="0"/>
              </a:rPr>
              <a:t>Inclusion</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smtClean="0">
                <a:solidFill>
                  <a:srgbClr val="FFFFFF"/>
                </a:solidFill>
                <a:latin typeface="Arial" pitchFamily="34" charset="0"/>
                <a:cs typeface="Arial" pitchFamily="34" charset="0"/>
                <a:sym typeface="Helvetica Neue" charset="0"/>
              </a:rPr>
              <a:t>Clickjacking</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smtClean="0">
                <a:solidFill>
                  <a:srgbClr val="FFFFFF"/>
                </a:solidFill>
                <a:latin typeface="Arial" pitchFamily="34" charset="0"/>
                <a:cs typeface="Arial" pitchFamily="34" charset="0"/>
                <a:sym typeface="Helvetica Neue" charset="0"/>
              </a:rPr>
              <a:t>HTTP only and Secure cookie flags</a:t>
            </a:r>
          </a:p>
          <a:p>
            <a:pPr marL="285750" indent="-285750">
              <a:lnSpc>
                <a:spcPct val="90000"/>
              </a:lnSpc>
              <a:spcBef>
                <a:spcPts val="141"/>
              </a:spcBef>
              <a:buClr>
                <a:srgbClr val="FFFFFF"/>
              </a:buClr>
              <a:buSzPct val="100000"/>
              <a:buFont typeface="Wingdings" panose="05000000000000000000" pitchFamily="2" charset="2"/>
              <a:buChar char="ü"/>
            </a:pPr>
            <a:r>
              <a:rPr lang="en-US" sz="1400" dirty="0" smtClean="0">
                <a:solidFill>
                  <a:srgbClr val="FFFFFF"/>
                </a:solidFill>
                <a:latin typeface="Arial" pitchFamily="34" charset="0"/>
                <a:cs typeface="Arial" pitchFamily="34" charset="0"/>
                <a:sym typeface="Helvetica Neue" charset="0"/>
              </a:rPr>
              <a:t>Shellshock</a:t>
            </a:r>
            <a:endParaRPr lang="en-US" sz="1400" dirty="0">
              <a:solidFill>
                <a:srgbClr val="FFFFFF"/>
              </a:solidFill>
              <a:latin typeface="Arial" pitchFamily="34" charset="0"/>
              <a:cs typeface="Arial" pitchFamily="34" charset="0"/>
              <a:sym typeface="Helvetica Neue" charset="0"/>
            </a:endParaRPr>
          </a:p>
          <a:p>
            <a:pPr marL="285750" indent="-285750">
              <a:buFont typeface="Wingdings" panose="05000000000000000000" pitchFamily="2" charset="2"/>
              <a:buChar char="ü"/>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72470930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DAST:  Continuous Integration</a:t>
            </a:r>
            <a:endParaRPr lang="en-US" sz="2800" dirty="0"/>
          </a:p>
        </p:txBody>
      </p:sp>
      <p:sp>
        <p:nvSpPr>
          <p:cNvPr id="70" name="Up Arrow 69"/>
          <p:cNvSpPr/>
          <p:nvPr/>
        </p:nvSpPr>
        <p:spPr>
          <a:xfrm>
            <a:off x="792480" y="3618039"/>
            <a:ext cx="228600" cy="1752600"/>
          </a:xfrm>
          <a:prstGeom prst="upArrow">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71" name="Up Arrow 70"/>
          <p:cNvSpPr/>
          <p:nvPr/>
        </p:nvSpPr>
        <p:spPr>
          <a:xfrm rot="10800000">
            <a:off x="4297680" y="5294439"/>
            <a:ext cx="228600" cy="609600"/>
          </a:xfrm>
          <a:prstGeom prst="upArrow">
            <a:avLst/>
          </a:prstGeom>
          <a:solidFill>
            <a:schemeClr val="accent3">
              <a:lumMod val="40000"/>
              <a:lumOff val="60000"/>
            </a:schemeClr>
          </a:solidFill>
          <a:ln>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72" name="Up Arrow 71"/>
          <p:cNvSpPr/>
          <p:nvPr/>
        </p:nvSpPr>
        <p:spPr>
          <a:xfrm>
            <a:off x="4297680" y="2856039"/>
            <a:ext cx="228600" cy="2286000"/>
          </a:xfrm>
          <a:prstGeom prst="upArrow">
            <a:avLst/>
          </a:prstGeom>
          <a:solidFill>
            <a:schemeClr val="accent3">
              <a:lumMod val="40000"/>
              <a:lumOff val="60000"/>
            </a:schemeClr>
          </a:solidFill>
          <a:ln>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graphicFrame>
        <p:nvGraphicFramePr>
          <p:cNvPr id="73" name="Diagram 72"/>
          <p:cNvGraphicFramePr/>
          <p:nvPr>
            <p:extLst>
              <p:ext uri="{D42A27DB-BD31-4B8C-83A1-F6EECF244321}">
                <p14:modId xmlns:p14="http://schemas.microsoft.com/office/powerpoint/2010/main" val="2326880091"/>
              </p:ext>
            </p:extLst>
          </p:nvPr>
        </p:nvGraphicFramePr>
        <p:xfrm>
          <a:off x="487680" y="4684839"/>
          <a:ext cx="50292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 name="Cloud 73"/>
          <p:cNvSpPr/>
          <p:nvPr/>
        </p:nvSpPr>
        <p:spPr>
          <a:xfrm>
            <a:off x="3383280" y="2170239"/>
            <a:ext cx="2133600" cy="685800"/>
          </a:xfrm>
          <a:prstGeom prst="cloud">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5" name="Picture 2" descr="http://plancast.com/uploads/plan/photo/201209/plan_photo_134719197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2880" y="5065839"/>
            <a:ext cx="990600" cy="990600"/>
          </a:xfrm>
          <a:prstGeom prst="rect">
            <a:avLst/>
          </a:prstGeom>
          <a:noFill/>
          <a:ln w="9525">
            <a:noFill/>
            <a:miter lim="800000"/>
            <a:headEnd/>
            <a:tailEnd/>
          </a:ln>
        </p:spPr>
      </p:pic>
      <p:pic>
        <p:nvPicPr>
          <p:cNvPr id="76" name="Picture 8" descr="http://www.advess.net/media/database_server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080" y="2398839"/>
            <a:ext cx="944563" cy="1162050"/>
          </a:xfrm>
          <a:prstGeom prst="rect">
            <a:avLst/>
          </a:prstGeom>
          <a:noFill/>
          <a:ln w="9525">
            <a:noFill/>
            <a:miter lim="800000"/>
            <a:headEnd/>
            <a:tailEnd/>
          </a:ln>
        </p:spPr>
      </p:pic>
      <p:pic>
        <p:nvPicPr>
          <p:cNvPr id="77" name="Picture 76" descr="http://secure360.org/wp-content/uploads/2011/11/Veracode.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88080" y="2398839"/>
            <a:ext cx="1506538" cy="228600"/>
          </a:xfrm>
          <a:prstGeom prst="rect">
            <a:avLst/>
          </a:prstGeom>
          <a:noFill/>
          <a:ln w="9525">
            <a:noFill/>
            <a:miter lim="800000"/>
            <a:headEnd/>
            <a:tailEnd/>
          </a:ln>
        </p:spPr>
      </p:pic>
      <p:sp>
        <p:nvSpPr>
          <p:cNvPr id="78" name="Left-Right Arrow 77"/>
          <p:cNvSpPr/>
          <p:nvPr/>
        </p:nvSpPr>
        <p:spPr>
          <a:xfrm>
            <a:off x="1325880" y="2475039"/>
            <a:ext cx="2057400" cy="152400"/>
          </a:xfrm>
          <a:prstGeom prst="leftRightArrow">
            <a:avLst>
              <a:gd name="adj1" fmla="val 52083"/>
              <a:gd name="adj2" fmla="val 46726"/>
            </a:avLst>
          </a:prstGeom>
          <a:solidFill>
            <a:schemeClr val="accent3">
              <a:lumMod val="40000"/>
              <a:lumOff val="60000"/>
            </a:schemeClr>
          </a:solidFill>
          <a:ln>
            <a:solidFill>
              <a:schemeClr val="accent3">
                <a:lumMod val="60000"/>
                <a:lumOff val="40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79" name="TextBox 35"/>
          <p:cNvSpPr txBox="1">
            <a:spLocks noChangeArrowheads="1"/>
          </p:cNvSpPr>
          <p:nvPr/>
        </p:nvSpPr>
        <p:spPr bwMode="auto">
          <a:xfrm>
            <a:off x="1021080" y="2017839"/>
            <a:ext cx="2743200" cy="461963"/>
          </a:xfrm>
          <a:prstGeom prst="rect">
            <a:avLst/>
          </a:prstGeom>
          <a:noFill/>
          <a:ln w="9525">
            <a:noFill/>
            <a:miter lim="800000"/>
            <a:headEnd/>
            <a:tailEnd/>
          </a:ln>
        </p:spPr>
        <p:txBody>
          <a:bodyPr>
            <a:spAutoFit/>
          </a:bodyPr>
          <a:lstStyle/>
          <a:p>
            <a:pPr algn="ctr"/>
            <a:r>
              <a:rPr lang="en-US" sz="1200" b="1">
                <a:latin typeface="Gotham Book" pitchFamily="50" charset="0"/>
                <a:ea typeface="Gotham Book" pitchFamily="50" charset="0"/>
                <a:cs typeface="Gotham Book" pitchFamily="50" charset="0"/>
              </a:rPr>
              <a:t>Scan from the Veracode Cloud or Virtual Scan Appliance</a:t>
            </a:r>
          </a:p>
        </p:txBody>
      </p:sp>
      <p:sp>
        <p:nvSpPr>
          <p:cNvPr id="80" name="TextBox 39"/>
          <p:cNvSpPr txBox="1">
            <a:spLocks noChangeArrowheads="1"/>
          </p:cNvSpPr>
          <p:nvPr/>
        </p:nvSpPr>
        <p:spPr bwMode="auto">
          <a:xfrm>
            <a:off x="4599549" y="3054331"/>
            <a:ext cx="1600200" cy="1015663"/>
          </a:xfrm>
          <a:prstGeom prst="rect">
            <a:avLst/>
          </a:prstGeom>
          <a:noFill/>
          <a:ln w="9525">
            <a:noFill/>
            <a:miter lim="800000"/>
            <a:headEnd/>
            <a:tailEnd/>
          </a:ln>
        </p:spPr>
        <p:txBody>
          <a:bodyPr>
            <a:spAutoFit/>
          </a:bodyPr>
          <a:lstStyle/>
          <a:p>
            <a:r>
              <a:rPr lang="en-US" sz="1200" b="1" dirty="0">
                <a:latin typeface="Gotham Book" pitchFamily="50" charset="0"/>
                <a:ea typeface="Gotham Book" pitchFamily="50" charset="0"/>
                <a:cs typeface="Gotham Book" pitchFamily="50" charset="0"/>
              </a:rPr>
              <a:t>Immediately initiate </a:t>
            </a:r>
            <a:r>
              <a:rPr lang="en-US" sz="1200" b="1" dirty="0" smtClean="0">
                <a:latin typeface="Gotham Book" pitchFamily="50" charset="0"/>
                <a:ea typeface="Gotham Book" pitchFamily="50" charset="0"/>
                <a:cs typeface="Gotham Book" pitchFamily="50" charset="0"/>
              </a:rPr>
              <a:t>Dynamic Scans via the Dynamic Rescan API</a:t>
            </a:r>
          </a:p>
        </p:txBody>
      </p:sp>
      <p:pic>
        <p:nvPicPr>
          <p:cNvPr id="81" name="Picture 18" descr="http://www.desk.com/resources/images/pages/features/apps/jira/logo.jpg"/>
          <p:cNvPicPr>
            <a:picLocks noChangeAspect="1" noChangeArrowheads="1"/>
          </p:cNvPicPr>
          <p:nvPr/>
        </p:nvPicPr>
        <p:blipFill>
          <a:blip r:embed="rId11" cstate="print">
            <a:clrChange>
              <a:clrFrom>
                <a:srgbClr val="FFFFFF"/>
              </a:clrFrom>
              <a:clrTo>
                <a:srgbClr val="FFFFFF">
                  <a:alpha val="0"/>
                </a:srgbClr>
              </a:clrTo>
            </a:clrChange>
          </a:blip>
          <a:srcRect t="26666" b="28000"/>
          <a:stretch>
            <a:fillRect/>
          </a:stretch>
        </p:blipFill>
        <p:spPr bwMode="auto">
          <a:xfrm>
            <a:off x="3688080" y="5980239"/>
            <a:ext cx="1528763" cy="519113"/>
          </a:xfrm>
          <a:prstGeom prst="rect">
            <a:avLst/>
          </a:prstGeom>
          <a:noFill/>
          <a:ln w="9525">
            <a:noFill/>
            <a:miter lim="800000"/>
            <a:headEnd/>
            <a:tailEnd/>
          </a:ln>
        </p:spPr>
      </p:pic>
      <p:sp>
        <p:nvSpPr>
          <p:cNvPr id="82" name="TextBox 46"/>
          <p:cNvSpPr txBox="1">
            <a:spLocks noChangeArrowheads="1"/>
          </p:cNvSpPr>
          <p:nvPr/>
        </p:nvSpPr>
        <p:spPr bwMode="auto">
          <a:xfrm>
            <a:off x="5135880" y="5940552"/>
            <a:ext cx="1295400" cy="646113"/>
          </a:xfrm>
          <a:prstGeom prst="rect">
            <a:avLst/>
          </a:prstGeom>
          <a:noFill/>
          <a:ln w="9525">
            <a:noFill/>
            <a:miter lim="800000"/>
            <a:headEnd/>
            <a:tailEnd/>
          </a:ln>
        </p:spPr>
        <p:txBody>
          <a:bodyPr>
            <a:spAutoFit/>
          </a:bodyPr>
          <a:lstStyle/>
          <a:p>
            <a:r>
              <a:rPr lang="en-US" sz="1200" b="1" dirty="0">
                <a:latin typeface="Gotham Book" pitchFamily="50" charset="0"/>
                <a:ea typeface="Gotham Book" pitchFamily="50" charset="0"/>
                <a:cs typeface="Gotham Book" pitchFamily="50" charset="0"/>
              </a:rPr>
              <a:t>Automated results integration</a:t>
            </a:r>
          </a:p>
        </p:txBody>
      </p:sp>
      <p:sp>
        <p:nvSpPr>
          <p:cNvPr id="83" name="Left-Right Arrow 82"/>
          <p:cNvSpPr/>
          <p:nvPr/>
        </p:nvSpPr>
        <p:spPr>
          <a:xfrm>
            <a:off x="1478280" y="3237039"/>
            <a:ext cx="1905000" cy="152400"/>
          </a:xfrm>
          <a:prstGeom prst="leftRightArrow">
            <a:avLst>
              <a:gd name="adj1" fmla="val 52083"/>
              <a:gd name="adj2" fmla="val 46726"/>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84" name="Content Placeholder 28"/>
          <p:cNvSpPr txBox="1">
            <a:spLocks/>
          </p:cNvSpPr>
          <p:nvPr/>
        </p:nvSpPr>
        <p:spPr>
          <a:xfrm>
            <a:off x="6583680" y="2359152"/>
            <a:ext cx="2209800" cy="2667000"/>
          </a:xfrm>
          <a:prstGeom prst="rect">
            <a:avLst/>
          </a:prstGeom>
        </p:spPr>
        <p:style>
          <a:lnRef idx="2">
            <a:schemeClr val="accent2"/>
          </a:lnRef>
          <a:fillRef idx="1">
            <a:schemeClr val="lt1"/>
          </a:fillRef>
          <a:effectRef idx="0">
            <a:schemeClr val="accent2"/>
          </a:effectRef>
          <a:fontRef idx="minor">
            <a:schemeClr val="dk1"/>
          </a:fontRef>
        </p:style>
        <p:txBody>
          <a:bodyPr vert="horz" lIns="91435" tIns="45718" rIns="91435" bIns="45718"/>
          <a:lstStyle/>
          <a:p>
            <a:pPr algn="ctr" defTabSz="914353">
              <a:spcAft>
                <a:spcPts val="1500"/>
              </a:spcAft>
              <a:buSzPct val="94000"/>
              <a:defRPr/>
            </a:pPr>
            <a:r>
              <a:rPr lang="en-US" sz="2000" b="1" kern="0" dirty="0" smtClean="0">
                <a:solidFill>
                  <a:schemeClr val="tx1">
                    <a:lumMod val="65000"/>
                    <a:lumOff val="35000"/>
                  </a:schemeClr>
                </a:solidFill>
                <a:latin typeface="Arial" pitchFamily="34" charset="0"/>
                <a:cs typeface="Arial" pitchFamily="34" charset="0"/>
                <a:sym typeface="Georgia" charset="0"/>
              </a:rPr>
              <a:t>Dynamic Scan APIs</a:t>
            </a:r>
          </a:p>
          <a:p>
            <a:pPr marL="182880" indent="-182880" defTabSz="914353">
              <a:spcAft>
                <a:spcPts val="1500"/>
              </a:spcAft>
              <a:buSzPct val="94000"/>
              <a:buFont typeface="Wingdings" pitchFamily="2" charset="2"/>
              <a:buChar char="ü"/>
              <a:defRPr/>
            </a:pPr>
            <a:r>
              <a:rPr lang="en-US" sz="2000" kern="0" dirty="0" smtClean="0">
                <a:solidFill>
                  <a:schemeClr val="tx1">
                    <a:lumMod val="65000"/>
                    <a:lumOff val="35000"/>
                  </a:schemeClr>
                </a:solidFill>
                <a:latin typeface="Arial" pitchFamily="34" charset="0"/>
                <a:cs typeface="Arial" pitchFamily="34" charset="0"/>
                <a:sym typeface="Georgia" charset="0"/>
              </a:rPr>
              <a:t>Configure scans</a:t>
            </a:r>
          </a:p>
          <a:p>
            <a:pPr marL="182880" indent="-182880" defTabSz="914353">
              <a:spcAft>
                <a:spcPts val="1500"/>
              </a:spcAft>
              <a:buSzPct val="94000"/>
              <a:buFont typeface="Wingdings" pitchFamily="2" charset="2"/>
              <a:buChar char="ü"/>
              <a:defRPr/>
            </a:pPr>
            <a:r>
              <a:rPr lang="en-US" sz="2000" kern="0" dirty="0" smtClean="0">
                <a:solidFill>
                  <a:schemeClr val="tx1">
                    <a:lumMod val="65000"/>
                    <a:lumOff val="35000"/>
                  </a:schemeClr>
                </a:solidFill>
                <a:latin typeface="Arial" pitchFamily="34" charset="0"/>
                <a:cs typeface="Arial" pitchFamily="34" charset="0"/>
                <a:sym typeface="Georgia" charset="0"/>
              </a:rPr>
              <a:t>Schedule scans</a:t>
            </a:r>
          </a:p>
          <a:p>
            <a:pPr marL="182880" indent="-182880" defTabSz="914353">
              <a:spcAft>
                <a:spcPts val="1500"/>
              </a:spcAft>
              <a:buSzPct val="94000"/>
              <a:buFont typeface="Wingdings" pitchFamily="2" charset="2"/>
              <a:buChar char="ü"/>
              <a:defRPr/>
            </a:pPr>
            <a:r>
              <a:rPr lang="en-US" sz="2000" kern="0" dirty="0" smtClean="0">
                <a:solidFill>
                  <a:schemeClr val="tx1">
                    <a:lumMod val="65000"/>
                    <a:lumOff val="35000"/>
                  </a:schemeClr>
                </a:solidFill>
                <a:latin typeface="Arial" pitchFamily="34" charset="0"/>
                <a:cs typeface="Arial" pitchFamily="34" charset="0"/>
                <a:sym typeface="Georgia" charset="0"/>
              </a:rPr>
              <a:t>Fetch detailed results</a:t>
            </a:r>
          </a:p>
        </p:txBody>
      </p:sp>
      <p:sp>
        <p:nvSpPr>
          <p:cNvPr id="85" name="TextBox 39"/>
          <p:cNvSpPr txBox="1">
            <a:spLocks noChangeArrowheads="1"/>
          </p:cNvSpPr>
          <p:nvPr/>
        </p:nvSpPr>
        <p:spPr bwMode="auto">
          <a:xfrm>
            <a:off x="1021080" y="3806952"/>
            <a:ext cx="1600200" cy="646331"/>
          </a:xfrm>
          <a:prstGeom prst="rect">
            <a:avLst/>
          </a:prstGeom>
          <a:noFill/>
          <a:ln w="9525">
            <a:noFill/>
            <a:miter lim="800000"/>
            <a:headEnd/>
            <a:tailEnd/>
          </a:ln>
        </p:spPr>
        <p:txBody>
          <a:bodyPr>
            <a:spAutoFit/>
          </a:bodyPr>
          <a:lstStyle/>
          <a:p>
            <a:r>
              <a:rPr lang="en-US" sz="1200" b="1" dirty="0" smtClean="0">
                <a:latin typeface="Gotham Book" pitchFamily="50" charset="0"/>
                <a:ea typeface="Gotham Book" pitchFamily="50" charset="0"/>
                <a:cs typeface="Gotham Book" pitchFamily="50" charset="0"/>
              </a:rPr>
              <a:t>Builds deployed to QA environment</a:t>
            </a:r>
            <a:endParaRPr lang="en-US" sz="1200" b="1" dirty="0">
              <a:latin typeface="Gotham Book" pitchFamily="50" charset="0"/>
              <a:ea typeface="Gotham Book" pitchFamily="50" charset="0"/>
              <a:cs typeface="Gotham Book" pitchFamily="50" charset="0"/>
            </a:endParaRPr>
          </a:p>
        </p:txBody>
      </p:sp>
      <p:sp>
        <p:nvSpPr>
          <p:cNvPr id="86" name="Oval 85"/>
          <p:cNvSpPr/>
          <p:nvPr/>
        </p:nvSpPr>
        <p:spPr>
          <a:xfrm>
            <a:off x="335280" y="3883152"/>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1</a:t>
            </a:r>
            <a:endParaRPr lang="en-US" dirty="0"/>
          </a:p>
        </p:txBody>
      </p:sp>
      <p:sp>
        <p:nvSpPr>
          <p:cNvPr id="87" name="Oval 86"/>
          <p:cNvSpPr/>
          <p:nvPr/>
        </p:nvSpPr>
        <p:spPr>
          <a:xfrm>
            <a:off x="5059680" y="4264152"/>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2</a:t>
            </a:r>
            <a:endParaRPr lang="en-US" dirty="0"/>
          </a:p>
        </p:txBody>
      </p:sp>
      <p:sp>
        <p:nvSpPr>
          <p:cNvPr id="88" name="Oval 87"/>
          <p:cNvSpPr/>
          <p:nvPr/>
        </p:nvSpPr>
        <p:spPr>
          <a:xfrm>
            <a:off x="563880" y="1978152"/>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3</a:t>
            </a:r>
            <a:endParaRPr lang="en-US" dirty="0"/>
          </a:p>
        </p:txBody>
      </p:sp>
      <p:sp>
        <p:nvSpPr>
          <p:cNvPr id="89" name="Oval 88"/>
          <p:cNvSpPr/>
          <p:nvPr/>
        </p:nvSpPr>
        <p:spPr>
          <a:xfrm>
            <a:off x="6202680" y="6092952"/>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4</a:t>
            </a:r>
            <a:endParaRPr lang="en-US" dirty="0"/>
          </a:p>
        </p:txBody>
      </p:sp>
      <p:pic>
        <p:nvPicPr>
          <p:cNvPr id="90" name="Picture 6" descr="http://img.directindustry.com/images_di/photo-g/raid-servers-6274-2482437.jpg"/>
          <p:cNvPicPr>
            <a:picLocks noChangeAspect="1" noChangeArrowheads="1"/>
          </p:cNvPicPr>
          <p:nvPr/>
        </p:nvPicPr>
        <p:blipFill rotWithShape="1">
          <a:blip r:embed="rId12">
            <a:clrChange>
              <a:clrFrom>
                <a:srgbClr val="FFFFFF"/>
              </a:clrFrom>
              <a:clrTo>
                <a:srgbClr val="FFFFFF">
                  <a:alpha val="0"/>
                </a:srgbClr>
              </a:clrTo>
            </a:clrChange>
          </a:blip>
          <a:srcRect b="11913"/>
          <a:stretch/>
        </p:blipFill>
        <p:spPr bwMode="auto">
          <a:xfrm>
            <a:off x="5301981" y="2265420"/>
            <a:ext cx="886997" cy="399666"/>
          </a:xfrm>
          <a:prstGeom prst="rect">
            <a:avLst/>
          </a:prstGeom>
          <a:noFill/>
        </p:spPr>
      </p:pic>
      <p:pic>
        <p:nvPicPr>
          <p:cNvPr id="91" name="Picture 10" descr="http://secure360.org/wp-content/uploads/2011/11/Veracode.png"/>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454381" y="2424785"/>
            <a:ext cx="533401" cy="80935"/>
          </a:xfrm>
          <a:prstGeom prst="rect">
            <a:avLst/>
          </a:prstGeom>
          <a:noFill/>
          <a:scene3d>
            <a:camera prst="orthographicFront">
              <a:rot lat="3000000" lon="0" rev="0"/>
            </a:camera>
            <a:lightRig rig="threePt" dir="t"/>
          </a:scene3d>
        </p:spPr>
      </p:pic>
    </p:spTree>
    <p:extLst>
      <p:ext uri="{BB962C8B-B14F-4D97-AF65-F5344CB8AC3E}">
        <p14:creationId xmlns:p14="http://schemas.microsoft.com/office/powerpoint/2010/main" val="64464432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About Veracode</a:t>
            </a:r>
            <a:endParaRPr lang="en-US" sz="2800" dirty="0"/>
          </a:p>
        </p:txBody>
      </p:sp>
      <p:sp>
        <p:nvSpPr>
          <p:cNvPr id="43" name="TextBox 42"/>
          <p:cNvSpPr txBox="1"/>
          <p:nvPr/>
        </p:nvSpPr>
        <p:spPr>
          <a:xfrm>
            <a:off x="1126672" y="2201852"/>
            <a:ext cx="6739034" cy="5032147"/>
          </a:xfrm>
          <a:prstGeom prst="rect">
            <a:avLst/>
          </a:prstGeom>
          <a:noFill/>
        </p:spPr>
        <p:txBody>
          <a:bodyPr wrap="square" rtlCol="0">
            <a:spAutoFit/>
          </a:bodyPr>
          <a:lstStyle/>
          <a:p>
            <a:pPr algn="l"/>
            <a:r>
              <a:rPr lang="en-US" sz="1500" dirty="0">
                <a:solidFill>
                  <a:srgbClr val="002060"/>
                </a:solidFill>
                <a:cs typeface="Museo Sans 300"/>
              </a:rPr>
              <a:t>Headquartered in Boston, USA</a:t>
            </a:r>
          </a:p>
          <a:p>
            <a:pPr algn="l"/>
            <a:endParaRPr lang="en-US" sz="1500" dirty="0">
              <a:solidFill>
                <a:srgbClr val="002060"/>
              </a:solidFill>
              <a:cs typeface="Museo Sans 300"/>
            </a:endParaRPr>
          </a:p>
          <a:p>
            <a:pPr algn="l"/>
            <a:r>
              <a:rPr lang="en-US" sz="1500" dirty="0">
                <a:solidFill>
                  <a:srgbClr val="002060"/>
                </a:solidFill>
                <a:cs typeface="Museo Sans 300"/>
              </a:rPr>
              <a:t>Founded in </a:t>
            </a:r>
            <a:r>
              <a:rPr lang="en-US" sz="1500" dirty="0" smtClean="0">
                <a:solidFill>
                  <a:srgbClr val="002060"/>
                </a:solidFill>
                <a:cs typeface="Museo Sans 300"/>
              </a:rPr>
              <a:t>2006, </a:t>
            </a:r>
            <a:r>
              <a:rPr lang="en-US" sz="1500" dirty="0">
                <a:solidFill>
                  <a:srgbClr val="002060"/>
                </a:solidFill>
                <a:cs typeface="Museo Sans 300"/>
              </a:rPr>
              <a:t>Division of CA</a:t>
            </a:r>
          </a:p>
          <a:p>
            <a:pPr algn="l"/>
            <a:endParaRPr lang="en-US" sz="1500" dirty="0">
              <a:solidFill>
                <a:srgbClr val="002060"/>
              </a:solidFill>
              <a:cs typeface="Museo Sans 300"/>
            </a:endParaRPr>
          </a:p>
          <a:p>
            <a:pPr algn="l"/>
            <a:r>
              <a:rPr lang="en-US" sz="1500" dirty="0">
                <a:solidFill>
                  <a:srgbClr val="002060"/>
                </a:solidFill>
                <a:cs typeface="Museo Sans 300"/>
              </a:rPr>
              <a:t>Europe HQ in London UK</a:t>
            </a:r>
          </a:p>
          <a:p>
            <a:pPr algn="l"/>
            <a:endParaRPr lang="en-US" sz="1500" dirty="0">
              <a:solidFill>
                <a:srgbClr val="002060"/>
              </a:solidFill>
              <a:cs typeface="Museo Sans 300"/>
            </a:endParaRPr>
          </a:p>
          <a:p>
            <a:pPr algn="l"/>
            <a:r>
              <a:rPr lang="en-US" sz="1500" dirty="0">
                <a:solidFill>
                  <a:srgbClr val="002060"/>
                </a:solidFill>
                <a:cs typeface="Museo Sans 300"/>
              </a:rPr>
              <a:t>550 Staff, 350 Engineers</a:t>
            </a:r>
          </a:p>
          <a:p>
            <a:pPr algn="l"/>
            <a:endParaRPr lang="en-US" sz="1500" dirty="0">
              <a:solidFill>
                <a:srgbClr val="002060"/>
              </a:solidFill>
              <a:cs typeface="Museo Sans 300"/>
            </a:endParaRPr>
          </a:p>
          <a:p>
            <a:pPr algn="l"/>
            <a:r>
              <a:rPr lang="en-US" sz="1500" dirty="0">
                <a:solidFill>
                  <a:srgbClr val="002060"/>
                </a:solidFill>
                <a:cs typeface="Museo Sans 300"/>
              </a:rPr>
              <a:t>Dedicated and focused on Application Security Testing</a:t>
            </a:r>
          </a:p>
          <a:p>
            <a:pPr algn="l"/>
            <a:endParaRPr lang="en-US" sz="1500" dirty="0">
              <a:solidFill>
                <a:srgbClr val="002060"/>
              </a:solidFill>
              <a:cs typeface="Museo Sans 300"/>
            </a:endParaRPr>
          </a:p>
          <a:p>
            <a:pPr algn="l"/>
            <a:r>
              <a:rPr lang="en-US" sz="1500" dirty="0">
                <a:solidFill>
                  <a:srgbClr val="002060"/>
                </a:solidFill>
                <a:cs typeface="Museo Sans 300"/>
              </a:rPr>
              <a:t>Mantra:  Leading the way towards the integration of security in all phases of the software development life cycle  (</a:t>
            </a:r>
            <a:r>
              <a:rPr lang="en-US" sz="1500" dirty="0" err="1">
                <a:solidFill>
                  <a:srgbClr val="002060"/>
                </a:solidFill>
                <a:cs typeface="Museo Sans 300"/>
              </a:rPr>
              <a:t>DevSecOps</a:t>
            </a:r>
            <a:r>
              <a:rPr lang="en-US" sz="1500" dirty="0">
                <a:solidFill>
                  <a:srgbClr val="002060"/>
                </a:solidFill>
                <a:cs typeface="Museo Sans 300"/>
              </a:rPr>
              <a:t>)</a:t>
            </a:r>
          </a:p>
          <a:p>
            <a:endParaRPr lang="en-US" sz="1200" b="1" dirty="0">
              <a:solidFill>
                <a:srgbClr val="002060"/>
              </a:solidFill>
              <a:cs typeface="Museo Sans 300"/>
            </a:endParaRPr>
          </a:p>
          <a:p>
            <a:endParaRPr lang="en-US" sz="1200" b="1" dirty="0">
              <a:solidFill>
                <a:srgbClr val="002060"/>
              </a:solidFill>
              <a:cs typeface="Museo Sans 300"/>
            </a:endParaRPr>
          </a:p>
          <a:p>
            <a:endParaRPr lang="en-US" sz="1200" b="1" dirty="0">
              <a:solidFill>
                <a:srgbClr val="002060"/>
              </a:solidFill>
              <a:cs typeface="Museo Sans 300"/>
            </a:endParaRPr>
          </a:p>
          <a:p>
            <a:endParaRPr lang="en-US" sz="1200" b="1" dirty="0">
              <a:solidFill>
                <a:srgbClr val="002060"/>
              </a:solidFill>
              <a:latin typeface="+mn-lt"/>
              <a:cs typeface="Museo Sans 300"/>
            </a:endParaRPr>
          </a:p>
          <a:p>
            <a:endParaRPr lang="en-US" sz="1200" b="1" dirty="0">
              <a:solidFill>
                <a:srgbClr val="002060"/>
              </a:solidFill>
              <a:latin typeface="+mn-lt"/>
              <a:cs typeface="Museo Sans 300"/>
            </a:endParaRPr>
          </a:p>
        </p:txBody>
      </p:sp>
      <p:sp>
        <p:nvSpPr>
          <p:cNvPr id="44" name="TextBox 43"/>
          <p:cNvSpPr txBox="1"/>
          <p:nvPr/>
        </p:nvSpPr>
        <p:spPr>
          <a:xfrm>
            <a:off x="692921" y="1587027"/>
            <a:ext cx="3850285" cy="383182"/>
          </a:xfrm>
          <a:prstGeom prst="rect">
            <a:avLst/>
          </a:prstGeom>
          <a:noFill/>
        </p:spPr>
        <p:txBody>
          <a:bodyPr wrap="none" rtlCol="0">
            <a:spAutoFit/>
          </a:bodyPr>
          <a:lstStyle/>
          <a:p>
            <a:r>
              <a:rPr lang="en-US" sz="2100" b="1" dirty="0">
                <a:solidFill>
                  <a:srgbClr val="002060"/>
                </a:solidFill>
                <a:cs typeface="Museo Sans 300"/>
              </a:rPr>
              <a:t>Veracode in Broad Strokes:  </a:t>
            </a:r>
          </a:p>
        </p:txBody>
      </p:sp>
    </p:spTree>
    <p:extLst>
      <p:ext uri="{BB962C8B-B14F-4D97-AF65-F5344CB8AC3E}">
        <p14:creationId xmlns:p14="http://schemas.microsoft.com/office/powerpoint/2010/main" val="312712607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Compliance Reporting</a:t>
            </a:r>
            <a:endParaRPr lang="en-US" sz="2800" dirty="0"/>
          </a:p>
        </p:txBody>
      </p:sp>
      <p:pic>
        <p:nvPicPr>
          <p:cNvPr id="6" name="Picture 5"/>
          <p:cNvPicPr>
            <a:picLocks noChangeAspect="1"/>
          </p:cNvPicPr>
          <p:nvPr/>
        </p:nvPicPr>
        <p:blipFill>
          <a:blip r:embed="rId3"/>
          <a:stretch>
            <a:fillRect/>
          </a:stretch>
        </p:blipFill>
        <p:spPr>
          <a:xfrm>
            <a:off x="1066133" y="1380671"/>
            <a:ext cx="6916579" cy="4996619"/>
          </a:xfrm>
          <a:prstGeom prst="rect">
            <a:avLst/>
          </a:prstGeom>
        </p:spPr>
      </p:pic>
      <p:sp>
        <p:nvSpPr>
          <p:cNvPr id="8" name="TextBox 7"/>
          <p:cNvSpPr txBox="1"/>
          <p:nvPr/>
        </p:nvSpPr>
        <p:spPr bwMode="auto">
          <a:xfrm>
            <a:off x="5522976" y="1531684"/>
            <a:ext cx="3621024" cy="914400"/>
          </a:xfrm>
          <a:prstGeom prst="rect">
            <a:avLst/>
          </a:prstGeom>
          <a:solidFill>
            <a:schemeClr val="tx2"/>
          </a:solidFill>
          <a:ln w="12700" cap="sq" algn="ctr">
            <a:noFill/>
            <a:miter lim="800000"/>
            <a:headEnd/>
            <a:tailEnd/>
          </a:ln>
          <a:effectLst/>
        </p:spPr>
        <p:txBody>
          <a:bodyPr wrap="none" rtlCol="0" anchor="ctr" anchorCtr="0">
            <a:noAutofit/>
          </a:bodyPr>
          <a:lstStyle/>
          <a:p>
            <a:pPr>
              <a:lnSpc>
                <a:spcPct val="95000"/>
              </a:lnSpc>
              <a:spcBef>
                <a:spcPts val="600"/>
              </a:spcBef>
            </a:pPr>
            <a:r>
              <a:rPr lang="en-US" sz="2000" b="1" dirty="0" smtClean="0">
                <a:solidFill>
                  <a:schemeClr val="bg1"/>
                </a:solidFill>
                <a:latin typeface="+mn-lt"/>
              </a:rPr>
              <a:t>Regulatory Documentation</a:t>
            </a:r>
          </a:p>
        </p:txBody>
      </p:sp>
    </p:spTree>
    <p:extLst>
      <p:ext uri="{BB962C8B-B14F-4D97-AF65-F5344CB8AC3E}">
        <p14:creationId xmlns:p14="http://schemas.microsoft.com/office/powerpoint/2010/main" val="1536625428"/>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AppSec Program:  Phases</a:t>
            </a:r>
            <a:endParaRPr lang="en-US" sz="2800" dirty="0"/>
          </a:p>
        </p:txBody>
      </p:sp>
      <p:grpSp>
        <p:nvGrpSpPr>
          <p:cNvPr id="8" name="Group 7"/>
          <p:cNvGrpSpPr/>
          <p:nvPr/>
        </p:nvGrpSpPr>
        <p:grpSpPr>
          <a:xfrm>
            <a:off x="688974" y="1554686"/>
            <a:ext cx="7697719" cy="4800394"/>
            <a:chOff x="1382273" y="2286206"/>
            <a:chExt cx="6332387" cy="3649789"/>
          </a:xfrm>
        </p:grpSpPr>
        <p:sp>
          <p:nvSpPr>
            <p:cNvPr id="44" name="Rectangle 43"/>
            <p:cNvSpPr/>
            <p:nvPr/>
          </p:nvSpPr>
          <p:spPr bwMode="auto">
            <a:xfrm>
              <a:off x="1382273" y="2301130"/>
              <a:ext cx="1794608" cy="3634865"/>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45" name="Rectangle 44"/>
            <p:cNvSpPr/>
            <p:nvPr/>
          </p:nvSpPr>
          <p:spPr bwMode="auto">
            <a:xfrm>
              <a:off x="5626892" y="2301130"/>
              <a:ext cx="2087768" cy="3634865"/>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46" name="Right Arrow 45"/>
            <p:cNvSpPr/>
            <p:nvPr/>
          </p:nvSpPr>
          <p:spPr bwMode="auto">
            <a:xfrm>
              <a:off x="3813301" y="3233441"/>
              <a:ext cx="1549235" cy="342900"/>
            </a:xfrm>
            <a:prstGeom prst="rightArrow">
              <a:avLst>
                <a:gd name="adj1" fmla="val 100000"/>
                <a:gd name="adj2" fmla="val 50000"/>
              </a:avLst>
            </a:prstGeom>
            <a:solidFill>
              <a:srgbClr val="00B0F0"/>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sz="1200" kern="0" dirty="0">
                <a:solidFill>
                  <a:srgbClr val="FFFFFF"/>
                </a:solidFill>
                <a:ea typeface="MS PGothic" charset="0"/>
                <a:cs typeface="Museo Sans 300"/>
              </a:endParaRPr>
            </a:p>
          </p:txBody>
        </p:sp>
        <p:sp>
          <p:nvSpPr>
            <p:cNvPr id="47" name="Pie 6"/>
            <p:cNvSpPr/>
            <p:nvPr/>
          </p:nvSpPr>
          <p:spPr>
            <a:xfrm>
              <a:off x="3973841" y="3291469"/>
              <a:ext cx="1044400" cy="226845"/>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Onboarding</a:t>
              </a:r>
            </a:p>
          </p:txBody>
        </p:sp>
        <p:sp>
          <p:nvSpPr>
            <p:cNvPr id="48" name="TextBox 47"/>
            <p:cNvSpPr txBox="1"/>
            <p:nvPr/>
          </p:nvSpPr>
          <p:spPr>
            <a:xfrm>
              <a:off x="1564512" y="2313930"/>
              <a:ext cx="1249061" cy="341632"/>
            </a:xfrm>
            <a:prstGeom prst="rect">
              <a:avLst/>
            </a:prstGeom>
            <a:noFill/>
          </p:spPr>
          <p:txBody>
            <a:bodyPr wrap="none" rtlCol="0">
              <a:spAutoFit/>
            </a:bodyPr>
            <a:lstStyle/>
            <a:p>
              <a:pPr eaLnBrk="0" fontAlgn="base" hangingPunct="0">
                <a:spcBef>
                  <a:spcPct val="0"/>
                </a:spcBef>
                <a:spcAft>
                  <a:spcPct val="0"/>
                </a:spcAft>
              </a:pPr>
              <a:r>
                <a:rPr lang="en-US" b="1" dirty="0">
                  <a:solidFill>
                    <a:srgbClr val="D92B85"/>
                  </a:solidFill>
                  <a:ea typeface="MS PGothic" charset="0"/>
                  <a:cs typeface="Museo Sans 300"/>
                </a:rPr>
                <a:t>Definition</a:t>
              </a:r>
            </a:p>
          </p:txBody>
        </p:sp>
        <p:sp>
          <p:nvSpPr>
            <p:cNvPr id="49" name="TextBox 48"/>
            <p:cNvSpPr txBox="1"/>
            <p:nvPr/>
          </p:nvSpPr>
          <p:spPr>
            <a:xfrm>
              <a:off x="3664627" y="2308775"/>
              <a:ext cx="1287533" cy="341632"/>
            </a:xfrm>
            <a:prstGeom prst="rect">
              <a:avLst/>
            </a:prstGeom>
            <a:noFill/>
          </p:spPr>
          <p:txBody>
            <a:bodyPr wrap="none" rtlCol="0">
              <a:spAutoFit/>
            </a:bodyPr>
            <a:lstStyle/>
            <a:p>
              <a:pPr eaLnBrk="0" fontAlgn="base" hangingPunct="0">
                <a:spcBef>
                  <a:spcPct val="0"/>
                </a:spcBef>
                <a:spcAft>
                  <a:spcPct val="0"/>
                </a:spcAft>
              </a:pPr>
              <a:r>
                <a:rPr lang="en-US" b="1" dirty="0">
                  <a:solidFill>
                    <a:srgbClr val="D92B85"/>
                  </a:solidFill>
                  <a:ea typeface="MS PGothic" charset="0"/>
                  <a:cs typeface="Museo Sans 300"/>
                </a:rPr>
                <a:t>Execution</a:t>
              </a:r>
            </a:p>
          </p:txBody>
        </p:sp>
        <p:sp>
          <p:nvSpPr>
            <p:cNvPr id="50" name="TextBox 49"/>
            <p:cNvSpPr txBox="1"/>
            <p:nvPr/>
          </p:nvSpPr>
          <p:spPr>
            <a:xfrm>
              <a:off x="5763576" y="2286206"/>
              <a:ext cx="1582484" cy="341632"/>
            </a:xfrm>
            <a:prstGeom prst="rect">
              <a:avLst/>
            </a:prstGeom>
            <a:noFill/>
          </p:spPr>
          <p:txBody>
            <a:bodyPr wrap="none" rtlCol="0">
              <a:spAutoFit/>
            </a:bodyPr>
            <a:lstStyle/>
            <a:p>
              <a:pPr eaLnBrk="0" fontAlgn="base" hangingPunct="0">
                <a:spcBef>
                  <a:spcPct val="0"/>
                </a:spcBef>
                <a:spcAft>
                  <a:spcPct val="0"/>
                </a:spcAft>
              </a:pPr>
              <a:r>
                <a:rPr lang="en-US" b="1" dirty="0">
                  <a:solidFill>
                    <a:srgbClr val="D92B85"/>
                  </a:solidFill>
                  <a:ea typeface="MS PGothic" charset="0"/>
                  <a:cs typeface="Museo Sans 300"/>
                </a:rPr>
                <a:t>Optimization</a:t>
              </a:r>
            </a:p>
          </p:txBody>
        </p:sp>
        <p:sp>
          <p:nvSpPr>
            <p:cNvPr id="51" name="Right Arrow 50"/>
            <p:cNvSpPr/>
            <p:nvPr/>
          </p:nvSpPr>
          <p:spPr bwMode="auto">
            <a:xfrm>
              <a:off x="1631991" y="5062139"/>
              <a:ext cx="5832950" cy="342900"/>
            </a:xfrm>
            <a:prstGeom prst="rightArrow">
              <a:avLst>
                <a:gd name="adj1" fmla="val 100000"/>
                <a:gd name="adj2" fmla="val 50000"/>
              </a:avLst>
            </a:prstGeom>
            <a:solidFill>
              <a:srgbClr val="FFC000"/>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52" name="Right Arrow 51"/>
            <p:cNvSpPr/>
            <p:nvPr/>
          </p:nvSpPr>
          <p:spPr bwMode="auto">
            <a:xfrm>
              <a:off x="4133023" y="4161791"/>
              <a:ext cx="3309277" cy="342900"/>
            </a:xfrm>
            <a:prstGeom prst="rightArrow">
              <a:avLst>
                <a:gd name="adj1" fmla="val 100000"/>
                <a:gd name="adj2" fmla="val 50000"/>
              </a:avLst>
            </a:prstGeom>
            <a:solidFill>
              <a:srgbClr val="8EBE3F"/>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53" name="Right Arrow 52"/>
            <p:cNvSpPr/>
            <p:nvPr/>
          </p:nvSpPr>
          <p:spPr bwMode="auto">
            <a:xfrm>
              <a:off x="2597321" y="3224796"/>
              <a:ext cx="1233125" cy="342900"/>
            </a:xfrm>
            <a:prstGeom prst="rightArrow">
              <a:avLst>
                <a:gd name="adj1" fmla="val 100000"/>
                <a:gd name="adj2" fmla="val 50000"/>
              </a:avLst>
            </a:prstGeom>
            <a:solidFill>
              <a:srgbClr val="CBDB2A"/>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a:solidFill>
                  <a:srgbClr val="FFFFFF"/>
                </a:solidFill>
                <a:ea typeface="MS PGothic" charset="0"/>
                <a:cs typeface="Museo Sans 300"/>
              </a:endParaRPr>
            </a:p>
          </p:txBody>
        </p:sp>
        <p:sp>
          <p:nvSpPr>
            <p:cNvPr id="60" name="Pie 4"/>
            <p:cNvSpPr/>
            <p:nvPr/>
          </p:nvSpPr>
          <p:spPr>
            <a:xfrm>
              <a:off x="2566350" y="3238022"/>
              <a:ext cx="1127951" cy="338319"/>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Initial Communication</a:t>
              </a:r>
            </a:p>
          </p:txBody>
        </p:sp>
        <p:sp>
          <p:nvSpPr>
            <p:cNvPr id="61" name="Right Arrow 60"/>
            <p:cNvSpPr/>
            <p:nvPr/>
          </p:nvSpPr>
          <p:spPr bwMode="auto">
            <a:xfrm>
              <a:off x="3711645" y="3720727"/>
              <a:ext cx="3663669" cy="342900"/>
            </a:xfrm>
            <a:prstGeom prst="rightArrow">
              <a:avLst>
                <a:gd name="adj1" fmla="val 100000"/>
                <a:gd name="adj2" fmla="val 50000"/>
              </a:avLst>
            </a:prstGeom>
            <a:solidFill>
              <a:srgbClr val="00A0AD"/>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62" name="Pie 8"/>
            <p:cNvSpPr/>
            <p:nvPr/>
          </p:nvSpPr>
          <p:spPr>
            <a:xfrm>
              <a:off x="4795894" y="3808198"/>
              <a:ext cx="1260152" cy="255429"/>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Assessments</a:t>
              </a:r>
            </a:p>
          </p:txBody>
        </p:sp>
        <p:sp>
          <p:nvSpPr>
            <p:cNvPr id="63" name="Pie 10"/>
            <p:cNvSpPr/>
            <p:nvPr/>
          </p:nvSpPr>
          <p:spPr>
            <a:xfrm>
              <a:off x="4241840" y="4238313"/>
              <a:ext cx="1044399" cy="206378"/>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Remediation</a:t>
              </a:r>
            </a:p>
          </p:txBody>
        </p:sp>
        <p:sp>
          <p:nvSpPr>
            <p:cNvPr id="64" name="Right Arrow 63"/>
            <p:cNvSpPr/>
            <p:nvPr/>
          </p:nvSpPr>
          <p:spPr bwMode="auto">
            <a:xfrm>
              <a:off x="1504023" y="2792405"/>
              <a:ext cx="1549235" cy="342900"/>
            </a:xfrm>
            <a:prstGeom prst="rightArrow">
              <a:avLst>
                <a:gd name="adj1" fmla="val 100000"/>
                <a:gd name="adj2" fmla="val 50000"/>
              </a:avLst>
            </a:prstGeom>
            <a:solidFill>
              <a:srgbClr val="8EBE3F"/>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ctr" anchorCtr="0" compatLnSpc="1">
              <a:prstTxWarp prst="textNoShape">
                <a:avLst/>
              </a:prstTxWarp>
            </a:bodyPr>
            <a:lstStyle/>
            <a:p>
              <a:pPr>
                <a:defRPr/>
              </a:pPr>
              <a:endParaRPr lang="en-US" sz="1200" kern="0" dirty="0">
                <a:solidFill>
                  <a:srgbClr val="FFFFFF"/>
                </a:solidFill>
                <a:ea typeface="MS PGothic" charset="0"/>
                <a:cs typeface="Museo Sans 300"/>
              </a:endParaRPr>
            </a:p>
          </p:txBody>
        </p:sp>
        <p:sp>
          <p:nvSpPr>
            <p:cNvPr id="65" name="Pie 4"/>
            <p:cNvSpPr/>
            <p:nvPr/>
          </p:nvSpPr>
          <p:spPr>
            <a:xfrm>
              <a:off x="1469845" y="2844886"/>
              <a:ext cx="1524806" cy="247690"/>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Application Portfolio</a:t>
              </a:r>
            </a:p>
          </p:txBody>
        </p:sp>
        <p:sp>
          <p:nvSpPr>
            <p:cNvPr id="66" name="Rectangle 65"/>
            <p:cNvSpPr/>
            <p:nvPr/>
          </p:nvSpPr>
          <p:spPr>
            <a:xfrm>
              <a:off x="1791080" y="5126252"/>
              <a:ext cx="1353256" cy="237757"/>
            </a:xfrm>
            <a:prstGeom prst="rect">
              <a:avLst/>
            </a:prstGeom>
          </p:spPr>
          <p:txBody>
            <a:bodyPr wrap="none">
              <a:spAutoFit/>
            </a:bodyPr>
            <a:lstStyle/>
            <a:p>
              <a:pPr defTabSz="400050" eaLnBrk="0" hangingPunct="0">
                <a:spcBef>
                  <a:spcPct val="0"/>
                </a:spcBef>
                <a:spcAft>
                  <a:spcPct val="35000"/>
                </a:spcAft>
              </a:pPr>
              <a:r>
                <a:rPr lang="en-US" sz="1050" dirty="0">
                  <a:solidFill>
                    <a:srgbClr val="000000"/>
                  </a:solidFill>
                  <a:ea typeface="MS PGothic" charset="0"/>
                </a:rPr>
                <a:t>Program Oversight </a:t>
              </a:r>
            </a:p>
          </p:txBody>
        </p:sp>
        <p:sp>
          <p:nvSpPr>
            <p:cNvPr id="67" name="Right Arrow 66"/>
            <p:cNvSpPr/>
            <p:nvPr/>
          </p:nvSpPr>
          <p:spPr bwMode="auto">
            <a:xfrm>
              <a:off x="6063508" y="4598528"/>
              <a:ext cx="1549235" cy="342900"/>
            </a:xfrm>
            <a:prstGeom prst="rightArrow">
              <a:avLst>
                <a:gd name="adj1" fmla="val 100000"/>
                <a:gd name="adj2" fmla="val 50000"/>
              </a:avLst>
            </a:prstGeom>
            <a:solidFill>
              <a:srgbClr val="8EBE3F">
                <a:lumMod val="75000"/>
              </a:srgbClr>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68" name="Pie 12"/>
            <p:cNvSpPr/>
            <p:nvPr/>
          </p:nvSpPr>
          <p:spPr>
            <a:xfrm>
              <a:off x="6167554" y="4682013"/>
              <a:ext cx="1127951" cy="205960"/>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Integrations</a:t>
              </a:r>
            </a:p>
          </p:txBody>
        </p:sp>
        <p:sp>
          <p:nvSpPr>
            <p:cNvPr id="69" name="Right Arrow 68"/>
            <p:cNvSpPr/>
            <p:nvPr/>
          </p:nvSpPr>
          <p:spPr bwMode="auto">
            <a:xfrm>
              <a:off x="3176881" y="5505629"/>
              <a:ext cx="4288060" cy="342900"/>
            </a:xfrm>
            <a:prstGeom prst="rightArrow">
              <a:avLst>
                <a:gd name="adj1" fmla="val 100000"/>
                <a:gd name="adj2" fmla="val 50000"/>
              </a:avLst>
            </a:prstGeom>
            <a:solidFill>
              <a:srgbClr val="FFC000"/>
            </a:solidFill>
            <a:ln w="38100" cap="flat" cmpd="sng" algn="ctr">
              <a:solidFill>
                <a:srgbClr val="FFFFFF"/>
              </a:solidFill>
              <a:prstDash val="solid"/>
              <a:headEnd type="none" w="med" len="med"/>
              <a:tailEnd type="none" w="med" len="med"/>
            </a:ln>
            <a:effectLst>
              <a:outerShdw blurRad="63500" dist="38100" dir="5400000" sx="101000" sy="101000" rotWithShape="0">
                <a:srgbClr val="000000">
                  <a:alpha val="50000"/>
                </a:srgbClr>
              </a:outerShdw>
            </a:effectLst>
          </p:spPr>
          <p:txBody>
            <a:bodyPr vert="horz" wrap="square" lIns="68580" tIns="34290" rIns="68580" bIns="34290" numCol="1" rtlCol="0" anchor="t" anchorCtr="0" compatLnSpc="1">
              <a:prstTxWarp prst="textNoShape">
                <a:avLst/>
              </a:prstTxWarp>
            </a:bodyPr>
            <a:lstStyle/>
            <a:p>
              <a:pPr>
                <a:defRPr/>
              </a:pPr>
              <a:endParaRPr lang="en-US" kern="0" dirty="0" err="1">
                <a:solidFill>
                  <a:srgbClr val="FFFFFF"/>
                </a:solidFill>
                <a:ea typeface="MS PGothic" charset="0"/>
                <a:cs typeface="Museo Sans 300"/>
              </a:endParaRPr>
            </a:p>
          </p:txBody>
        </p:sp>
        <p:sp>
          <p:nvSpPr>
            <p:cNvPr id="70" name="Pie 12"/>
            <p:cNvSpPr/>
            <p:nvPr/>
          </p:nvSpPr>
          <p:spPr>
            <a:xfrm>
              <a:off x="3118848" y="5570997"/>
              <a:ext cx="1645192" cy="240016"/>
            </a:xfrm>
            <a:prstGeom prst="rect">
              <a:avLst/>
            </a:prstGeom>
            <a:noFill/>
            <a:ln>
              <a:noFill/>
            </a:ln>
            <a:effectLst/>
          </p:spPr>
          <p:txBody>
            <a:bodyPr spcFirstLastPara="0" vert="horz" wrap="square" lIns="11430" tIns="11430" rIns="11430" bIns="11430" numCol="1" spcCol="1270" anchor="ctr" anchorCtr="0">
              <a:noAutofit/>
            </a:bodyPr>
            <a:lstStyle/>
            <a:p>
              <a:pPr defTabSz="400050">
                <a:spcAft>
                  <a:spcPct val="35000"/>
                </a:spcAft>
                <a:defRPr/>
              </a:pPr>
              <a:r>
                <a:rPr lang="en-US" sz="1050" kern="0" dirty="0">
                  <a:solidFill>
                    <a:srgbClr val="000000"/>
                  </a:solidFill>
                  <a:ea typeface="MS PGothic" charset="0"/>
                </a:rPr>
                <a:t>Reporting &amp; Analytics</a:t>
              </a:r>
            </a:p>
          </p:txBody>
        </p:sp>
      </p:grpSp>
    </p:spTree>
    <p:extLst>
      <p:ext uri="{BB962C8B-B14F-4D97-AF65-F5344CB8AC3E}">
        <p14:creationId xmlns:p14="http://schemas.microsoft.com/office/powerpoint/2010/main" val="323767803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Tree>
    <p:custDataLst>
      <p:tags r:id="rId1"/>
    </p:custDataLst>
    <p:extLst>
      <p:ext uri="{BB962C8B-B14F-4D97-AF65-F5344CB8AC3E}">
        <p14:creationId xmlns:p14="http://schemas.microsoft.com/office/powerpoint/2010/main" val="179164947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stretch>
            <a:fillRect/>
          </a:stretch>
        </p:blipFill>
        <p:spPr>
          <a:xfrm>
            <a:off x="0" y="1367443"/>
            <a:ext cx="4841315" cy="4713317"/>
          </a:xfrm>
          <a:prstGeom prst="rect">
            <a:avLst/>
          </a:prstGeom>
        </p:spPr>
      </p:pic>
      <p:sp>
        <p:nvSpPr>
          <p:cNvPr id="44" name="Text Placeholder 1"/>
          <p:cNvSpPr txBox="1">
            <a:spLocks/>
          </p:cNvSpPr>
          <p:nvPr/>
        </p:nvSpPr>
        <p:spPr>
          <a:xfrm>
            <a:off x="4690872" y="1510122"/>
            <a:ext cx="4073469" cy="4427957"/>
          </a:xfrm>
          <a:prstGeom prst="rect">
            <a:avLst/>
          </a:prstGeom>
        </p:spPr>
        <p:txBody>
          <a:bodyPr>
            <a:normAutofit fontScale="92500" lnSpcReduction="20000"/>
          </a:bodyPr>
          <a:lstStyle>
            <a:lvl1pPr marL="383050" indent="-383050" algn="l" rtl="0" eaLnBrk="1" fontAlgn="base" hangingPunct="1">
              <a:lnSpc>
                <a:spcPct val="95000"/>
              </a:lnSpc>
              <a:spcBef>
                <a:spcPts val="1600"/>
              </a:spcBef>
              <a:spcAft>
                <a:spcPct val="0"/>
              </a:spcAft>
              <a:buClr>
                <a:schemeClr val="accent1"/>
              </a:buClr>
              <a:buChar char="•"/>
              <a:defRPr sz="2800">
                <a:solidFill>
                  <a:schemeClr val="accent1"/>
                </a:solidFill>
                <a:latin typeface="+mn-lt"/>
                <a:ea typeface="+mn-ea"/>
                <a:cs typeface="+mn-cs"/>
              </a:defRPr>
            </a:lvl1pPr>
            <a:lvl2pPr marL="914240" indent="-380933" algn="l" rtl="0" eaLnBrk="1" fontAlgn="base" hangingPunct="1">
              <a:lnSpc>
                <a:spcPct val="95000"/>
              </a:lnSpc>
              <a:spcBef>
                <a:spcPts val="800"/>
              </a:spcBef>
              <a:spcAft>
                <a:spcPct val="0"/>
              </a:spcAft>
              <a:buClr>
                <a:schemeClr val="accent1"/>
              </a:buClr>
              <a:buChar char="–"/>
              <a:defRPr sz="2400">
                <a:solidFill>
                  <a:schemeClr val="accent1"/>
                </a:solidFill>
                <a:latin typeface="+mn-lt"/>
              </a:defRPr>
            </a:lvl2pPr>
            <a:lvl3pPr marL="1371360" indent="-304747" algn="l" rtl="0" eaLnBrk="1" fontAlgn="base" hangingPunct="1">
              <a:lnSpc>
                <a:spcPct val="95000"/>
              </a:lnSpc>
              <a:spcBef>
                <a:spcPts val="800"/>
              </a:spcBef>
              <a:spcAft>
                <a:spcPct val="0"/>
              </a:spcAft>
              <a:buClr>
                <a:schemeClr val="accent1"/>
              </a:buClr>
              <a:buChar char="•"/>
              <a:defRPr sz="2000">
                <a:solidFill>
                  <a:schemeClr val="accent1"/>
                </a:solidFill>
                <a:latin typeface="+mn-lt"/>
              </a:defRPr>
            </a:lvl3pPr>
            <a:lvl4pPr marL="1904667" indent="-380933" algn="l" rtl="0" eaLnBrk="1" fontAlgn="base" hangingPunct="1">
              <a:lnSpc>
                <a:spcPct val="95000"/>
              </a:lnSpc>
              <a:spcBef>
                <a:spcPts val="800"/>
              </a:spcBef>
              <a:spcAft>
                <a:spcPct val="0"/>
              </a:spcAft>
              <a:buClr>
                <a:schemeClr val="accent1"/>
              </a:buClr>
              <a:buChar char="–"/>
              <a:defRPr sz="2000">
                <a:solidFill>
                  <a:schemeClr val="accent1"/>
                </a:solidFill>
                <a:latin typeface="+mn-lt"/>
              </a:defRPr>
            </a:lvl4pPr>
            <a:lvl5pPr marL="2361787" indent="-304747" algn="l" rtl="0" eaLnBrk="1" fontAlgn="base" hangingPunct="1">
              <a:lnSpc>
                <a:spcPct val="95000"/>
              </a:lnSpc>
              <a:spcBef>
                <a:spcPts val="800"/>
              </a:spcBef>
              <a:spcAft>
                <a:spcPct val="0"/>
              </a:spcAft>
              <a:buClr>
                <a:schemeClr val="accent1"/>
              </a:buClr>
              <a:buChar char="•"/>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marL="0" indent="0" algn="just" eaLnBrk="0" hangingPunct="0">
              <a:lnSpc>
                <a:spcPct val="105000"/>
              </a:lnSpc>
              <a:spcAft>
                <a:spcPts val="600"/>
              </a:spcAft>
              <a:buClrTx/>
              <a:buFontTx/>
              <a:buNone/>
            </a:pPr>
            <a:r>
              <a:rPr lang="en-US" sz="1650" b="1" kern="0" dirty="0" smtClean="0">
                <a:solidFill>
                  <a:srgbClr val="008892"/>
                </a:solidFill>
                <a:latin typeface="Gotham Black"/>
                <a:ea typeface="Calibri" panose="020F0502020204030204" pitchFamily="34" charset="0"/>
                <a:cs typeface="Gotham Black"/>
              </a:rPr>
              <a:t>Description</a:t>
            </a:r>
          </a:p>
          <a:p>
            <a:pPr marL="0" indent="0" algn="just">
              <a:buFontTx/>
              <a:buNone/>
            </a:pPr>
            <a:r>
              <a:rPr lang="en-US" sz="1200" kern="0" dirty="0" smtClean="0"/>
              <a:t>Veracode is a well-established global AST provider with a strong presence in the North American market as well as presence in the European market. Veracode's offering includes SAST, DAST and SCA cloud services, as well as IAST (and RASP).</a:t>
            </a:r>
          </a:p>
          <a:p>
            <a:pPr marL="0" indent="0" algn="just">
              <a:buFontTx/>
              <a:buNone/>
            </a:pPr>
            <a:endParaRPr lang="en-US" sz="1200" kern="0" dirty="0" smtClean="0"/>
          </a:p>
          <a:p>
            <a:pPr marL="0" indent="0" algn="just">
              <a:buFontTx/>
              <a:buNone/>
            </a:pPr>
            <a:r>
              <a:rPr lang="en-US" sz="1200" kern="0" dirty="0" smtClean="0"/>
              <a:t>In the last 12 months, Veracode launched Greenlight, a SAST service to be used early on in the development process by integrating into the IDE to scan an individual class or file. In addition to Greenlight, Veracode provides the Developer Sandbox, which can statically scan an application or component and measure results without impacting or penalizing developer metrics. Veracode focused some of its recent efforts on extending its language and framework support, as well as SDLC integration, and most recently it announced a single instrumentation agent to provide IAST and RASP capabilities.</a:t>
            </a:r>
          </a:p>
          <a:p>
            <a:pPr marL="0" indent="0" algn="just">
              <a:buFontTx/>
              <a:buNone/>
            </a:pPr>
            <a:endParaRPr lang="en-US" sz="1200" kern="0" dirty="0" smtClean="0"/>
          </a:p>
          <a:p>
            <a:pPr marL="0" indent="0" algn="just">
              <a:buFontTx/>
              <a:buNone/>
            </a:pPr>
            <a:r>
              <a:rPr lang="en-US" sz="1200" kern="0" dirty="0" smtClean="0"/>
              <a:t>Veracode will meet the requirements of organizations looking for a broad set of AST services and that want support for their AST and SCA from a third-party expert with a comprehensive AST solution.</a:t>
            </a:r>
          </a:p>
          <a:p>
            <a:endParaRPr lang="en-US" kern="0" dirty="0"/>
          </a:p>
        </p:txBody>
      </p:sp>
      <p:sp>
        <p:nvSpPr>
          <p:cNvPr id="45" name="Title 2"/>
          <p:cNvSpPr txBox="1">
            <a:spLocks/>
          </p:cNvSpPr>
          <p:nvPr/>
        </p:nvSpPr>
        <p:spPr bwMode="gray">
          <a:xfrm>
            <a:off x="580461" y="290548"/>
            <a:ext cx="8183880" cy="694944"/>
          </a:xfrm>
          <a:prstGeom prst="rect">
            <a:avLst/>
          </a:prstGeom>
          <a:noFill/>
          <a:ln w="9525">
            <a:noFill/>
            <a:miter lim="800000"/>
            <a:headEnd/>
            <a:tailEnd/>
          </a:ln>
          <a:effectLst/>
        </p:spPr>
        <p:txBody>
          <a:bodyPr vert="horz" wrap="square" lIns="121899" tIns="60949" rIns="121899" bIns="0" numCol="1" anchor="ctr" anchorCtr="0" compatLnSpc="1">
            <a:prstTxWarp prst="textNoShape">
              <a:avLst/>
            </a:prstTxWarp>
          </a:bodyPr>
          <a:lstStyle>
            <a:lvl1pPr algn="l" rtl="0" eaLnBrk="1" fontAlgn="base" hangingPunct="1">
              <a:lnSpc>
                <a:spcPct val="90000"/>
              </a:lnSpc>
              <a:spcBef>
                <a:spcPct val="0"/>
              </a:spcBef>
              <a:spcAft>
                <a:spcPct val="0"/>
              </a:spcAft>
              <a:defRPr sz="3600" b="0">
                <a:solidFill>
                  <a:schemeClr val="bg1"/>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a:lstStyle>
          <a:p>
            <a:r>
              <a:rPr lang="en-US" kern="0" dirty="0" smtClean="0"/>
              <a:t>The analyst view: Gartner</a:t>
            </a:r>
            <a:endParaRPr lang="en-US" kern="0" dirty="0"/>
          </a:p>
        </p:txBody>
      </p:sp>
      <p:sp>
        <p:nvSpPr>
          <p:cNvPr id="46" name="Left Arrow 45"/>
          <p:cNvSpPr/>
          <p:nvPr/>
        </p:nvSpPr>
        <p:spPr>
          <a:xfrm rot="19501846">
            <a:off x="3565627" y="1576825"/>
            <a:ext cx="829503" cy="313796"/>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8158447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625" autoRev="1" fill="remove"/>
                                        <p:tgtEl>
                                          <p:spTgt spid="46"/>
                                        </p:tgtEl>
                                        <p:attrNameLst>
                                          <p:attrName>style.color</p:attrName>
                                        </p:attrNameLst>
                                      </p:cBhvr>
                                      <p:to>
                                        <a:schemeClr val="bg1"/>
                                      </p:to>
                                    </p:animClr>
                                    <p:animClr clrSpc="rgb" dir="cw">
                                      <p:cBhvr>
                                        <p:cTn id="7" dur="625" autoRev="1" fill="remove"/>
                                        <p:tgtEl>
                                          <p:spTgt spid="46"/>
                                        </p:tgtEl>
                                        <p:attrNameLst>
                                          <p:attrName>fillcolor</p:attrName>
                                        </p:attrNameLst>
                                      </p:cBhvr>
                                      <p:to>
                                        <a:schemeClr val="bg1"/>
                                      </p:to>
                                    </p:animClr>
                                    <p:set>
                                      <p:cBhvr>
                                        <p:cTn id="8" dur="625" autoRev="1" fill="remove"/>
                                        <p:tgtEl>
                                          <p:spTgt spid="46"/>
                                        </p:tgtEl>
                                        <p:attrNameLst>
                                          <p:attrName>fill.type</p:attrName>
                                        </p:attrNameLst>
                                      </p:cBhvr>
                                      <p:to>
                                        <p:strVal val="solid"/>
                                      </p:to>
                                    </p:set>
                                    <p:set>
                                      <p:cBhvr>
                                        <p:cTn id="9" dur="625" autoRev="1" fill="remove"/>
                                        <p:tgtEl>
                                          <p:spTgt spid="4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3" y="484632"/>
            <a:ext cx="9116568" cy="1005840"/>
          </a:xfrm>
        </p:spPr>
        <p:txBody>
          <a:bodyPr/>
          <a:lstStyle/>
          <a:p>
            <a:r>
              <a:rPr lang="en-US" dirty="0" smtClean="0">
                <a:solidFill>
                  <a:srgbClr val="002060"/>
                </a:solidFill>
              </a:rPr>
              <a:t>CA / Veracode</a:t>
            </a:r>
            <a:endParaRPr lang="en-US" dirty="0">
              <a:solidFill>
                <a:srgbClr val="002060"/>
              </a:solidFill>
            </a:endParaRPr>
          </a:p>
        </p:txBody>
      </p:sp>
      <p:sp>
        <p:nvSpPr>
          <p:cNvPr id="4" name="Text Placeholder 2"/>
          <p:cNvSpPr txBox="1">
            <a:spLocks/>
          </p:cNvSpPr>
          <p:nvPr/>
        </p:nvSpPr>
        <p:spPr bwMode="gray">
          <a:xfrm>
            <a:off x="658369" y="3223196"/>
            <a:ext cx="8016708"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fontScale="77500" lnSpcReduction="20000"/>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002060"/>
                </a:solidFill>
              </a:rPr>
              <a:t>+ Set Corporate Policy:  Both Internal &amp; External Development</a:t>
            </a:r>
          </a:p>
          <a:p>
            <a:pPr algn="just"/>
            <a:endParaRPr lang="en-US" sz="2400" b="1" kern="0" dirty="0">
              <a:solidFill>
                <a:srgbClr val="36A2E4"/>
              </a:solidFill>
            </a:endParaRPr>
          </a:p>
        </p:txBody>
      </p:sp>
      <p:sp>
        <p:nvSpPr>
          <p:cNvPr id="7" name="Text Placeholder 2"/>
          <p:cNvSpPr txBox="1">
            <a:spLocks/>
          </p:cNvSpPr>
          <p:nvPr/>
        </p:nvSpPr>
        <p:spPr bwMode="gray">
          <a:xfrm>
            <a:off x="679705" y="2539206"/>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C00000"/>
                </a:solidFill>
              </a:rPr>
              <a:t>Key Objectives:</a:t>
            </a:r>
            <a:endParaRPr lang="en-US" sz="2400" b="1" kern="0" dirty="0">
              <a:solidFill>
                <a:srgbClr val="C00000"/>
              </a:solidFill>
            </a:endParaRPr>
          </a:p>
        </p:txBody>
      </p:sp>
      <p:sp>
        <p:nvSpPr>
          <p:cNvPr id="10" name="Text Placeholder 2"/>
          <p:cNvSpPr txBox="1">
            <a:spLocks/>
          </p:cNvSpPr>
          <p:nvPr/>
        </p:nvSpPr>
        <p:spPr bwMode="gray">
          <a:xfrm>
            <a:off x="679705" y="3779520"/>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fontScale="85000" lnSpcReduction="10000"/>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002060"/>
                </a:solidFill>
              </a:rPr>
              <a:t>+ Enable Agile / </a:t>
            </a:r>
            <a:r>
              <a:rPr lang="en-US" sz="2400" b="1" kern="0" dirty="0" err="1" smtClean="0">
                <a:solidFill>
                  <a:srgbClr val="002060"/>
                </a:solidFill>
              </a:rPr>
              <a:t>DevSecOps</a:t>
            </a:r>
            <a:endParaRPr lang="en-US" sz="2400" b="1" kern="0" dirty="0">
              <a:solidFill>
                <a:srgbClr val="002060"/>
              </a:solidFill>
            </a:endParaRPr>
          </a:p>
        </p:txBody>
      </p:sp>
    </p:spTree>
    <p:extLst>
      <p:ext uri="{BB962C8B-B14F-4D97-AF65-F5344CB8AC3E}">
        <p14:creationId xmlns:p14="http://schemas.microsoft.com/office/powerpoint/2010/main" val="2300282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484632"/>
            <a:ext cx="4099390" cy="1005840"/>
          </a:xfrm>
        </p:spPr>
        <p:txBody>
          <a:bodyPr/>
          <a:lstStyle/>
          <a:p>
            <a:r>
              <a:rPr lang="en-US" dirty="0" err="1" smtClean="0"/>
              <a:t>DevSecOps</a:t>
            </a:r>
            <a:endParaRPr lang="en-US" dirty="0"/>
          </a:p>
        </p:txBody>
      </p:sp>
      <p:sp>
        <p:nvSpPr>
          <p:cNvPr id="3" name="Text Placeholder 2"/>
          <p:cNvSpPr>
            <a:spLocks noGrp="1"/>
          </p:cNvSpPr>
          <p:nvPr>
            <p:ph type="body" sz="quarter" idx="10"/>
          </p:nvPr>
        </p:nvSpPr>
        <p:spPr>
          <a:xfrm>
            <a:off x="640080" y="1686560"/>
            <a:ext cx="8403335" cy="774192"/>
          </a:xfrm>
        </p:spPr>
        <p:txBody>
          <a:bodyPr wrap="none">
            <a:normAutofit/>
          </a:bodyPr>
          <a:lstStyle/>
          <a:p>
            <a:r>
              <a:rPr lang="en-US" sz="2400" b="1" dirty="0" smtClean="0"/>
              <a:t>It is not just a question of purchasing the right tools</a:t>
            </a:r>
            <a:endParaRPr lang="en-US" sz="2400" b="1" dirty="0"/>
          </a:p>
        </p:txBody>
      </p:sp>
      <p:sp>
        <p:nvSpPr>
          <p:cNvPr id="4" name="Text Placeholder 2"/>
          <p:cNvSpPr txBox="1">
            <a:spLocks/>
          </p:cNvSpPr>
          <p:nvPr/>
        </p:nvSpPr>
        <p:spPr bwMode="gray">
          <a:xfrm>
            <a:off x="688975" y="3252316"/>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36A2E4"/>
                </a:solidFill>
              </a:rPr>
              <a:t>+ Development</a:t>
            </a:r>
            <a:endParaRPr lang="en-US" sz="2400" b="1" kern="0" dirty="0">
              <a:solidFill>
                <a:srgbClr val="36A2E4"/>
              </a:solidFill>
            </a:endParaRPr>
          </a:p>
        </p:txBody>
      </p:sp>
      <p:graphicFrame>
        <p:nvGraphicFramePr>
          <p:cNvPr id="6" name="Diagram 5"/>
          <p:cNvGraphicFramePr/>
          <p:nvPr>
            <p:extLst>
              <p:ext uri="{D42A27DB-BD31-4B8C-83A1-F6EECF244321}">
                <p14:modId xmlns:p14="http://schemas.microsoft.com/office/powerpoint/2010/main" val="3368132290"/>
              </p:ext>
            </p:extLst>
          </p:nvPr>
        </p:nvGraphicFramePr>
        <p:xfrm>
          <a:off x="3357287" y="23868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p:cNvSpPr txBox="1">
            <a:spLocks/>
          </p:cNvSpPr>
          <p:nvPr/>
        </p:nvSpPr>
        <p:spPr bwMode="gray">
          <a:xfrm>
            <a:off x="679705" y="2539206"/>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36A2E4"/>
                </a:solidFill>
              </a:rPr>
              <a:t>Engaged Stakeholders</a:t>
            </a:r>
            <a:endParaRPr lang="en-US" sz="2400" b="1" kern="0" dirty="0">
              <a:solidFill>
                <a:srgbClr val="36A2E4"/>
              </a:solidFill>
            </a:endParaRPr>
          </a:p>
        </p:txBody>
      </p:sp>
      <p:sp>
        <p:nvSpPr>
          <p:cNvPr id="9" name="Text Placeholder 2"/>
          <p:cNvSpPr txBox="1">
            <a:spLocks/>
          </p:cNvSpPr>
          <p:nvPr/>
        </p:nvSpPr>
        <p:spPr bwMode="gray">
          <a:xfrm>
            <a:off x="679705" y="3817697"/>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36A2E4"/>
                </a:solidFill>
              </a:rPr>
              <a:t>+ Security / Risk</a:t>
            </a:r>
            <a:endParaRPr lang="en-US" sz="2400" b="1" kern="0" dirty="0">
              <a:solidFill>
                <a:srgbClr val="36A2E4"/>
              </a:solidFill>
            </a:endParaRPr>
          </a:p>
        </p:txBody>
      </p:sp>
      <p:sp>
        <p:nvSpPr>
          <p:cNvPr id="10" name="Text Placeholder 2"/>
          <p:cNvSpPr txBox="1">
            <a:spLocks/>
          </p:cNvSpPr>
          <p:nvPr/>
        </p:nvSpPr>
        <p:spPr bwMode="gray">
          <a:xfrm>
            <a:off x="679705" y="4390674"/>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36A2E4"/>
                </a:solidFill>
              </a:rPr>
              <a:t>+ Management</a:t>
            </a:r>
            <a:endParaRPr lang="en-US" sz="2400" b="1" kern="0" dirty="0">
              <a:solidFill>
                <a:srgbClr val="36A2E4"/>
              </a:solidFill>
            </a:endParaRPr>
          </a:p>
        </p:txBody>
      </p:sp>
      <p:sp>
        <p:nvSpPr>
          <p:cNvPr id="11" name="Text Placeholder 2"/>
          <p:cNvSpPr txBox="1">
            <a:spLocks/>
          </p:cNvSpPr>
          <p:nvPr/>
        </p:nvSpPr>
        <p:spPr bwMode="gray">
          <a:xfrm>
            <a:off x="679705" y="4963651"/>
            <a:ext cx="3934967" cy="55632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normAutofit/>
          </a:bodyPr>
          <a:lstStyle>
            <a:lvl1pPr marL="0" indent="0" algn="r" rtl="0" eaLnBrk="1" fontAlgn="base" hangingPunct="1">
              <a:lnSpc>
                <a:spcPct val="95000"/>
              </a:lnSpc>
              <a:spcBef>
                <a:spcPts val="800"/>
              </a:spcBef>
              <a:spcAft>
                <a:spcPct val="0"/>
              </a:spcAft>
              <a:buClr>
                <a:schemeClr val="accent1"/>
              </a:buClr>
              <a:buFontTx/>
              <a:buNone/>
              <a:defRPr sz="2000" b="0">
                <a:solidFill>
                  <a:schemeClr val="tx1"/>
                </a:solidFill>
                <a:latin typeface="+mn-lt"/>
                <a:ea typeface="+mn-ea"/>
                <a:cs typeface="+mn-cs"/>
              </a:defRPr>
            </a:lvl1pPr>
            <a:lvl2pPr marL="533307" indent="0" algn="l" rtl="0" eaLnBrk="1" fontAlgn="base" hangingPunct="1">
              <a:lnSpc>
                <a:spcPct val="95000"/>
              </a:lnSpc>
              <a:spcBef>
                <a:spcPts val="800"/>
              </a:spcBef>
              <a:spcAft>
                <a:spcPct val="0"/>
              </a:spcAft>
              <a:buClr>
                <a:schemeClr val="accent1"/>
              </a:buClr>
              <a:buFontTx/>
              <a:buNone/>
              <a:defRPr sz="2400">
                <a:solidFill>
                  <a:schemeClr val="accent1"/>
                </a:solidFill>
                <a:latin typeface="+mn-lt"/>
              </a:defRPr>
            </a:lvl2pPr>
            <a:lvl3pPr marL="106661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3pPr>
            <a:lvl4pPr marL="1523733" indent="0" algn="l" rtl="0" eaLnBrk="1" fontAlgn="base" hangingPunct="1">
              <a:lnSpc>
                <a:spcPct val="95000"/>
              </a:lnSpc>
              <a:spcBef>
                <a:spcPts val="800"/>
              </a:spcBef>
              <a:spcAft>
                <a:spcPct val="0"/>
              </a:spcAft>
              <a:buClr>
                <a:schemeClr val="accent1"/>
              </a:buClr>
              <a:buFontTx/>
              <a:buNone/>
              <a:defRPr sz="2000">
                <a:solidFill>
                  <a:schemeClr val="accent1"/>
                </a:solidFill>
                <a:latin typeface="+mn-lt"/>
              </a:defRPr>
            </a:lvl4pPr>
            <a:lvl5pPr marL="2057040" indent="0" algn="l" rtl="0" eaLnBrk="1" fontAlgn="base" hangingPunct="1">
              <a:lnSpc>
                <a:spcPct val="95000"/>
              </a:lnSpc>
              <a:spcBef>
                <a:spcPts val="800"/>
              </a:spcBef>
              <a:spcAft>
                <a:spcPct val="0"/>
              </a:spcAft>
              <a:buClr>
                <a:schemeClr val="accent1"/>
              </a:buClr>
              <a:buFontTx/>
              <a:buNone/>
              <a:defRPr sz="1800">
                <a:solidFill>
                  <a:schemeClr val="accent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pPr algn="just"/>
            <a:r>
              <a:rPr lang="en-US" sz="2400" b="1" kern="0" dirty="0" smtClean="0">
                <a:solidFill>
                  <a:srgbClr val="36A2E4"/>
                </a:solidFill>
              </a:rPr>
              <a:t>+ Consumers</a:t>
            </a:r>
            <a:endParaRPr lang="en-US" sz="2400" b="1" kern="0" dirty="0">
              <a:solidFill>
                <a:srgbClr val="36A2E4"/>
              </a:solidFill>
            </a:endParaRPr>
          </a:p>
        </p:txBody>
      </p:sp>
    </p:spTree>
    <p:extLst>
      <p:ext uri="{BB962C8B-B14F-4D97-AF65-F5344CB8AC3E}">
        <p14:creationId xmlns:p14="http://schemas.microsoft.com/office/powerpoint/2010/main" val="1297905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7309" y="150185"/>
            <a:ext cx="6629400" cy="1181862"/>
          </a:xfrm>
          <a:noFill/>
        </p:spPr>
        <p:txBody>
          <a:bodyPr/>
          <a:lstStyle/>
          <a:p>
            <a:r>
              <a:rPr lang="en-US" dirty="0"/>
              <a:t>Automate &amp; Integrate Throughout App Lifecycle</a:t>
            </a:r>
            <a:endParaRPr lang="es-ES" dirty="0"/>
          </a:p>
        </p:txBody>
      </p:sp>
      <p:sp>
        <p:nvSpPr>
          <p:cNvPr id="11" name="AutoShape 6" descr="Image result for education"/>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srgbClr val="000000"/>
              </a:solidFill>
              <a:ea typeface="MS PGothic" charset="0"/>
            </a:endParaRPr>
          </a:p>
        </p:txBody>
      </p:sp>
      <p:sp>
        <p:nvSpPr>
          <p:cNvPr id="16" name="AutoShape 8" descr="Image result for dashboard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auxPro OT Medium" charset="0"/>
              <a:ea typeface="MS PGothic" charset="0"/>
            </a:endParaRPr>
          </a:p>
        </p:txBody>
      </p:sp>
      <p:sp>
        <p:nvSpPr>
          <p:cNvPr id="40" name="Rectangle 39"/>
          <p:cNvSpPr/>
          <p:nvPr/>
        </p:nvSpPr>
        <p:spPr bwMode="auto">
          <a:xfrm>
            <a:off x="865529" y="2860917"/>
            <a:ext cx="7345822" cy="355817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spcBef>
                <a:spcPct val="0"/>
              </a:spcBef>
              <a:spcAft>
                <a:spcPts val="900"/>
              </a:spcAft>
            </a:pPr>
            <a:endParaRPr lang="en-US" sz="825" b="1" dirty="0">
              <a:solidFill>
                <a:srgbClr val="000000"/>
              </a:solidFill>
              <a:latin typeface="AauxPro OT Medium" charset="0"/>
              <a:ea typeface="MS PGothic" charset="0"/>
              <a:cs typeface="Museo Sans 300"/>
            </a:endParaRPr>
          </a:p>
        </p:txBody>
      </p:sp>
      <p:graphicFrame>
        <p:nvGraphicFramePr>
          <p:cNvPr id="3" name="Diagram 2"/>
          <p:cNvGraphicFramePr/>
          <p:nvPr>
            <p:extLst>
              <p:ext uri="{D42A27DB-BD31-4B8C-83A1-F6EECF244321}">
                <p14:modId xmlns:p14="http://schemas.microsoft.com/office/powerpoint/2010/main" val="3830255352"/>
              </p:ext>
            </p:extLst>
          </p:nvPr>
        </p:nvGraphicFramePr>
        <p:xfrm>
          <a:off x="865530" y="1646632"/>
          <a:ext cx="7352924" cy="25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 name="Flowchart: Alternate Process 69"/>
          <p:cNvSpPr/>
          <p:nvPr/>
        </p:nvSpPr>
        <p:spPr bwMode="auto">
          <a:xfrm>
            <a:off x="865308" y="3536377"/>
            <a:ext cx="1879315" cy="227377"/>
          </a:xfrm>
          <a:prstGeom prst="rect">
            <a:avLst/>
          </a:prstGeom>
          <a:solidFill>
            <a:schemeClr val="accent2"/>
          </a:solidFill>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Greenlight</a:t>
            </a:r>
          </a:p>
        </p:txBody>
      </p:sp>
      <p:sp>
        <p:nvSpPr>
          <p:cNvPr id="76" name="Flowchart: Alternate Process 75"/>
          <p:cNvSpPr/>
          <p:nvPr/>
        </p:nvSpPr>
        <p:spPr bwMode="auto">
          <a:xfrm>
            <a:off x="2813401" y="3536376"/>
            <a:ext cx="2560235" cy="216463"/>
          </a:xfrm>
          <a:prstGeom prst="rect">
            <a:avLst/>
          </a:prstGeom>
          <a:solidFill>
            <a:schemeClr val="accent2"/>
          </a:solidFill>
          <a:ln>
            <a:no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Veracode Static Analysis  (SAST)</a:t>
            </a:r>
          </a:p>
        </p:txBody>
      </p:sp>
      <p:sp>
        <p:nvSpPr>
          <p:cNvPr id="79" name="Flowchart: Alternate Process 78"/>
          <p:cNvSpPr/>
          <p:nvPr/>
        </p:nvSpPr>
        <p:spPr bwMode="auto">
          <a:xfrm>
            <a:off x="4003321" y="3240675"/>
            <a:ext cx="4208029" cy="216463"/>
          </a:xfrm>
          <a:prstGeom prst="rect">
            <a:avLst/>
          </a:prstGeom>
          <a:solidFill>
            <a:schemeClr val="accent2"/>
          </a:solidFill>
          <a:ln>
            <a:no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Dynamic Analysis (DAST) </a:t>
            </a:r>
          </a:p>
        </p:txBody>
      </p:sp>
      <p:sp>
        <p:nvSpPr>
          <p:cNvPr id="92" name="Flowchart: Alternate Process 91"/>
          <p:cNvSpPr/>
          <p:nvPr/>
        </p:nvSpPr>
        <p:spPr bwMode="auto">
          <a:xfrm>
            <a:off x="5435035" y="3536376"/>
            <a:ext cx="2783587" cy="216463"/>
          </a:xfrm>
          <a:prstGeom prst="rect">
            <a:avLst/>
          </a:prstGeom>
          <a:solidFill>
            <a:schemeClr val="accent2"/>
          </a:solidFill>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Veracode Runtime Protection (RASP)</a:t>
            </a:r>
          </a:p>
        </p:txBody>
      </p:sp>
      <p:sp>
        <p:nvSpPr>
          <p:cNvPr id="65" name="Flowchart: Alternate Process 75"/>
          <p:cNvSpPr/>
          <p:nvPr/>
        </p:nvSpPr>
        <p:spPr bwMode="auto">
          <a:xfrm>
            <a:off x="2813401" y="3832077"/>
            <a:ext cx="2560235" cy="216463"/>
          </a:xfrm>
          <a:prstGeom prst="rect">
            <a:avLst/>
          </a:prstGeom>
          <a:solidFill>
            <a:schemeClr val="accent2"/>
          </a:solidFill>
          <a:ln>
            <a:no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Veracode Software Composition Analysis</a:t>
            </a:r>
          </a:p>
        </p:txBody>
      </p:sp>
      <p:sp>
        <p:nvSpPr>
          <p:cNvPr id="46" name="Rectangle 45"/>
          <p:cNvSpPr/>
          <p:nvPr/>
        </p:nvSpPr>
        <p:spPr bwMode="auto">
          <a:xfrm>
            <a:off x="865309" y="4125900"/>
            <a:ext cx="7346044" cy="216463"/>
          </a:xfrm>
          <a:prstGeom prst="rect">
            <a:avLst/>
          </a:prstGeom>
          <a:solidFill>
            <a:srgbClr val="8EBE3F"/>
          </a:solidFill>
          <a:ln>
            <a:no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Veracode APIs for Custom Integrations</a:t>
            </a:r>
          </a:p>
        </p:txBody>
      </p:sp>
      <p:sp>
        <p:nvSpPr>
          <p:cNvPr id="2" name="Rectangle 1"/>
          <p:cNvSpPr/>
          <p:nvPr/>
        </p:nvSpPr>
        <p:spPr bwMode="gray">
          <a:xfrm>
            <a:off x="1030728" y="4381392"/>
            <a:ext cx="1225532" cy="1595539"/>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IDEs</a:t>
            </a:r>
          </a:p>
        </p:txBody>
      </p:sp>
      <p:pic>
        <p:nvPicPr>
          <p:cNvPr id="30" name="Picture 20" descr="http://olivierguimbal.name/theme/logos/v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1353" y="4711024"/>
            <a:ext cx="747725" cy="310673"/>
          </a:xfrm>
          <a:prstGeom prst="rect">
            <a:avLst/>
          </a:prstGeom>
          <a:noFill/>
          <a:extLst/>
        </p:spPr>
      </p:pic>
      <p:pic>
        <p:nvPicPr>
          <p:cNvPr id="34" name="Picture 16" descr="https://eclipse.org/Xtext/images/logo_intellij_ide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677" y="5553045"/>
            <a:ext cx="1055383" cy="224919"/>
          </a:xfrm>
          <a:prstGeom prst="rect">
            <a:avLst/>
          </a:prstGeom>
          <a:noFill/>
          <a:extLst/>
        </p:spPr>
      </p:pic>
      <p:pic>
        <p:nvPicPr>
          <p:cNvPr id="49" name="Picture 2" descr="https://eclipse.org/eclipse.org-common/themes/solstice/public/images/logo/eclipse-800x18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4398" y="5228643"/>
            <a:ext cx="701633" cy="1721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22720" y="4413737"/>
            <a:ext cx="1229639" cy="1984663"/>
            <a:chOff x="7180149" y="3866901"/>
            <a:chExt cx="1355808" cy="2095945"/>
          </a:xfrm>
        </p:grpSpPr>
        <p:grpSp>
          <p:nvGrpSpPr>
            <p:cNvPr id="9" name="Group 8"/>
            <p:cNvGrpSpPr/>
            <p:nvPr/>
          </p:nvGrpSpPr>
          <p:grpSpPr>
            <a:xfrm>
              <a:off x="7184678" y="3866901"/>
              <a:ext cx="1351279" cy="723739"/>
              <a:chOff x="7184678" y="3866901"/>
              <a:chExt cx="1351279" cy="723739"/>
            </a:xfrm>
          </p:grpSpPr>
          <p:sp>
            <p:nvSpPr>
              <p:cNvPr id="55" name="Rectangle 54"/>
              <p:cNvSpPr/>
              <p:nvPr/>
            </p:nvSpPr>
            <p:spPr bwMode="gray">
              <a:xfrm>
                <a:off x="7184678" y="3866901"/>
                <a:ext cx="1351279" cy="723739"/>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GRCs</a:t>
                </a:r>
              </a:p>
            </p:txBody>
          </p:sp>
          <p:pic>
            <p:nvPicPr>
              <p:cNvPr id="35" name="Picture 28" descr="https://www.nuharborsecurity.com/wp-content/uploads/2014/11/Archer-GRC-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746" b="-10422"/>
              <a:stretch/>
            </p:blipFill>
            <p:spPr bwMode="auto">
              <a:xfrm>
                <a:off x="7251393" y="4211088"/>
                <a:ext cx="1208795" cy="241642"/>
              </a:xfrm>
              <a:prstGeom prst="rect">
                <a:avLst/>
              </a:prstGeom>
              <a:noFill/>
              <a:extLst/>
            </p:spPr>
          </p:pic>
        </p:grpSp>
        <p:grpSp>
          <p:nvGrpSpPr>
            <p:cNvPr id="10" name="Group 9"/>
            <p:cNvGrpSpPr/>
            <p:nvPr/>
          </p:nvGrpSpPr>
          <p:grpSpPr>
            <a:xfrm>
              <a:off x="7180150" y="4712819"/>
              <a:ext cx="1351279" cy="606593"/>
              <a:chOff x="3993755" y="5076369"/>
              <a:chExt cx="1351279" cy="606593"/>
            </a:xfrm>
          </p:grpSpPr>
          <p:sp>
            <p:nvSpPr>
              <p:cNvPr id="56" name="Rectangle 55"/>
              <p:cNvSpPr/>
              <p:nvPr/>
            </p:nvSpPr>
            <p:spPr bwMode="gray">
              <a:xfrm>
                <a:off x="3993755" y="5076369"/>
                <a:ext cx="1351279" cy="606593"/>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SIEMs</a:t>
                </a:r>
                <a:endParaRPr lang="en-US" sz="750" b="1" dirty="0">
                  <a:solidFill>
                    <a:srgbClr val="CE0B72"/>
                  </a:solidFill>
                  <a:ea typeface="MS PGothic" charset="0"/>
                  <a:cs typeface="Arial Black"/>
                </a:endParaRPr>
              </a:p>
            </p:txBody>
          </p:sp>
          <p:pic>
            <p:nvPicPr>
              <p:cNvPr id="2050" name="Picture 2" descr="http://blog.datalicious.com/wp-content/uploads/sites/14/2014/10/splunk-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0024" y="5301783"/>
                <a:ext cx="758740" cy="303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180149" y="5441591"/>
              <a:ext cx="1351279" cy="521255"/>
              <a:chOff x="3993755" y="5764116"/>
              <a:chExt cx="1351279" cy="521255"/>
            </a:xfrm>
          </p:grpSpPr>
          <p:sp>
            <p:nvSpPr>
              <p:cNvPr id="57" name="Rectangle 56"/>
              <p:cNvSpPr/>
              <p:nvPr/>
            </p:nvSpPr>
            <p:spPr bwMode="gray">
              <a:xfrm>
                <a:off x="3993755" y="5764116"/>
                <a:ext cx="1351279" cy="521255"/>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WAFs</a:t>
                </a:r>
                <a:endParaRPr lang="en-US" sz="750" b="1" dirty="0">
                  <a:solidFill>
                    <a:srgbClr val="CE0B72"/>
                  </a:solidFill>
                  <a:ea typeface="MS PGothic" charset="0"/>
                  <a:cs typeface="Arial Black"/>
                </a:endParaRPr>
              </a:p>
            </p:txBody>
          </p:sp>
          <p:pic>
            <p:nvPicPr>
              <p:cNvPr id="2054" name="Picture 6" descr="http://www.imperva.com/assets/images/imperva-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4453" y="5999588"/>
                <a:ext cx="1008671" cy="22217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8" name="Rectangle 57"/>
          <p:cNvSpPr/>
          <p:nvPr/>
        </p:nvSpPr>
        <p:spPr bwMode="gray">
          <a:xfrm>
            <a:off x="1113322" y="1341931"/>
            <a:ext cx="1972841" cy="256705"/>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lnSpc>
                <a:spcPct val="95000"/>
              </a:lnSpc>
              <a:spcBef>
                <a:spcPct val="0"/>
              </a:spcBef>
              <a:spcAft>
                <a:spcPct val="0"/>
              </a:spcAft>
            </a:pPr>
            <a:r>
              <a:rPr lang="en-US" sz="1050" b="1" dirty="0">
                <a:solidFill>
                  <a:srgbClr val="000000"/>
                </a:solidFill>
                <a:ea typeface="ＭＳ Ｐゴシック" charset="-128"/>
                <a:cs typeface="Arial Black"/>
              </a:rPr>
              <a:t>Build or Buy</a:t>
            </a:r>
          </a:p>
        </p:txBody>
      </p:sp>
      <p:sp>
        <p:nvSpPr>
          <p:cNvPr id="59" name="Rectangle 58"/>
          <p:cNvSpPr/>
          <p:nvPr/>
        </p:nvSpPr>
        <p:spPr bwMode="gray">
          <a:xfrm>
            <a:off x="3502869" y="1332047"/>
            <a:ext cx="1972841" cy="256705"/>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lnSpc>
                <a:spcPct val="95000"/>
              </a:lnSpc>
              <a:spcBef>
                <a:spcPct val="0"/>
              </a:spcBef>
              <a:spcAft>
                <a:spcPct val="0"/>
              </a:spcAft>
            </a:pPr>
            <a:r>
              <a:rPr lang="en-US" sz="1050" b="1" dirty="0">
                <a:solidFill>
                  <a:srgbClr val="000000"/>
                </a:solidFill>
                <a:ea typeface="ＭＳ Ｐゴシック" charset="-128"/>
                <a:cs typeface="Arial Black"/>
              </a:rPr>
              <a:t>Test</a:t>
            </a:r>
          </a:p>
        </p:txBody>
      </p:sp>
      <p:sp>
        <p:nvSpPr>
          <p:cNvPr id="60" name="Rectangle 59"/>
          <p:cNvSpPr/>
          <p:nvPr/>
        </p:nvSpPr>
        <p:spPr bwMode="gray">
          <a:xfrm>
            <a:off x="5919499" y="1335837"/>
            <a:ext cx="1972841" cy="256705"/>
          </a:xfrm>
          <a:prstGeom prst="rect">
            <a:avLst/>
          </a:prstGeom>
          <a:no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lnSpc>
                <a:spcPct val="95000"/>
              </a:lnSpc>
              <a:spcBef>
                <a:spcPct val="0"/>
              </a:spcBef>
              <a:spcAft>
                <a:spcPct val="0"/>
              </a:spcAft>
            </a:pPr>
            <a:r>
              <a:rPr lang="en-US" sz="1050" b="1" dirty="0">
                <a:solidFill>
                  <a:srgbClr val="000000"/>
                </a:solidFill>
                <a:ea typeface="ＭＳ Ｐゴシック" charset="-128"/>
                <a:cs typeface="Arial Black"/>
              </a:rPr>
              <a:t>Operate</a:t>
            </a:r>
          </a:p>
        </p:txBody>
      </p:sp>
      <p:sp>
        <p:nvSpPr>
          <p:cNvPr id="69" name="Rectangle 68"/>
          <p:cNvSpPr/>
          <p:nvPr/>
        </p:nvSpPr>
        <p:spPr bwMode="gray">
          <a:xfrm>
            <a:off x="5313408" y="4401401"/>
            <a:ext cx="1278976" cy="1578997"/>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Bug Tracking</a:t>
            </a:r>
          </a:p>
        </p:txBody>
      </p:sp>
      <p:pic>
        <p:nvPicPr>
          <p:cNvPr id="71" name="Picture 14" descr="https://ittesttriangle.files.wordpress.com/2015/02/d2-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6381" y="5324392"/>
            <a:ext cx="502532" cy="279047"/>
          </a:xfrm>
          <a:prstGeom prst="rect">
            <a:avLst/>
          </a:prstGeom>
          <a:noFill/>
          <a:extLst/>
        </p:spPr>
      </p:pic>
      <p:pic>
        <p:nvPicPr>
          <p:cNvPr id="72" name="Picture 12" descr="http://www.aha.io/assets/integration_logos/bugzilla-0d1d13253c39acc09666736956c77ff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10581" y="4762381"/>
            <a:ext cx="1029700" cy="438715"/>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Rectangle 72"/>
          <p:cNvSpPr/>
          <p:nvPr/>
        </p:nvSpPr>
        <p:spPr bwMode="gray">
          <a:xfrm>
            <a:off x="3945339" y="4390896"/>
            <a:ext cx="1225532" cy="2006876"/>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CI/CD Systems</a:t>
            </a:r>
          </a:p>
        </p:txBody>
      </p:sp>
      <p:pic>
        <p:nvPicPr>
          <p:cNvPr id="74" name="Picture 2" descr="http://2.bp.blogspot.com/-Yq4mL62Tymw/VkyizFpp_9I/AAAAAAAAig0/gpSc-e0-h9k/s1600/VSTS-2015.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51455" y="4706254"/>
            <a:ext cx="754742" cy="459922"/>
          </a:xfrm>
          <a:prstGeom prst="rect">
            <a:avLst/>
          </a:prstGeom>
          <a:noFill/>
          <a:extLst/>
        </p:spPr>
      </p:pic>
      <p:sp>
        <p:nvSpPr>
          <p:cNvPr id="75" name="Rectangle 74"/>
          <p:cNvSpPr/>
          <p:nvPr/>
        </p:nvSpPr>
        <p:spPr bwMode="gray">
          <a:xfrm>
            <a:off x="2510716" y="4398089"/>
            <a:ext cx="1194912" cy="1614293"/>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68580" numCol="1" rtlCol="0" anchor="t" anchorCtr="0" compatLnSpc="1">
            <a:prstTxWarp prst="textNoShape">
              <a:avLst/>
            </a:prstTxWarp>
          </a:bodyPr>
          <a:lstStyle/>
          <a:p>
            <a:pPr algn="ctr" eaLnBrk="0" fontAlgn="base" hangingPunct="0">
              <a:lnSpc>
                <a:spcPct val="95000"/>
              </a:lnSpc>
              <a:spcBef>
                <a:spcPct val="0"/>
              </a:spcBef>
              <a:spcAft>
                <a:spcPct val="0"/>
              </a:spcAft>
            </a:pPr>
            <a:r>
              <a:rPr lang="en-US" sz="900" b="1" dirty="0">
                <a:solidFill>
                  <a:srgbClr val="CE0B72"/>
                </a:solidFill>
                <a:ea typeface="MS PGothic" charset="0"/>
                <a:cs typeface="Arial Black"/>
              </a:rPr>
              <a:t>Build Tools</a:t>
            </a:r>
          </a:p>
        </p:txBody>
      </p:sp>
      <p:pic>
        <p:nvPicPr>
          <p:cNvPr id="77" name="Picture 16" descr="https://camo.githubusercontent.com/fe0c9ecc354db49a376fa2a68f26bebdc75df14d/68747470733a2f2f6a656e6b696e732e696f2f73697465732f64656661756c742f66696c65732f6a656e6b696e735f6c6f676f2e706e6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04905" y="5245194"/>
            <a:ext cx="813653" cy="278837"/>
          </a:xfrm>
          <a:prstGeom prst="rect">
            <a:avLst/>
          </a:prstGeom>
          <a:noFill/>
          <a:extLst/>
        </p:spPr>
      </p:pic>
      <p:pic>
        <p:nvPicPr>
          <p:cNvPr id="78" name="Picture 4" descr="https://maven.apache.org/images/maven-logo-black-on-whit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2658" y="4848195"/>
            <a:ext cx="705770" cy="190225"/>
          </a:xfrm>
          <a:prstGeom prst="rect">
            <a:avLst/>
          </a:prstGeom>
          <a:noFill/>
          <a:extLst/>
        </p:spPr>
      </p:pic>
      <p:pic>
        <p:nvPicPr>
          <p:cNvPr id="80" name="Picture 18" descr="https://www.atlassian.com/dam/jcr:4f99ae3f-808f-44f1-9647-2b7cb87bb0e6/bamboo_rgb_bl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48474" y="6074529"/>
            <a:ext cx="819255" cy="209255"/>
          </a:xfrm>
          <a:prstGeom prst="rect">
            <a:avLst/>
          </a:prstGeom>
          <a:noFill/>
          <a:extLst/>
        </p:spPr>
      </p:pic>
      <p:pic>
        <p:nvPicPr>
          <p:cNvPr id="81" name="Picture 4" descr="https://upload.wikimedia.org/wikipedia/commons/thumb/2/2f/Apache-Ant-logo.svg/2000px-Apache-Ant-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31710" y="5255236"/>
            <a:ext cx="599359" cy="39499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10" descr="http://centriq.com/wp-content/uploads/2015/03/microsoft-visual-studio-team-foundation-server.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07325" y="5623397"/>
            <a:ext cx="1163544" cy="266050"/>
          </a:xfrm>
          <a:prstGeom prst="rect">
            <a:avLst/>
          </a:prstGeom>
          <a:noFill/>
          <a:extLst/>
        </p:spPr>
      </p:pic>
      <p:sp>
        <p:nvSpPr>
          <p:cNvPr id="83" name="Pentagon 82"/>
          <p:cNvSpPr/>
          <p:nvPr/>
        </p:nvSpPr>
        <p:spPr bwMode="gray">
          <a:xfrm>
            <a:off x="826037" y="1934511"/>
            <a:ext cx="7530635" cy="413289"/>
          </a:xfrm>
          <a:prstGeom prst="homePlate">
            <a:avLst/>
          </a:prstGeom>
          <a:solidFill>
            <a:schemeClr val="bg2"/>
          </a:solidFill>
          <a:ln w="25400" cap="flat" cmpd="sng" algn="ctr">
            <a:solidFill>
              <a:schemeClr val="bg1"/>
            </a:solidFill>
            <a:prstDash val="solid"/>
            <a:round/>
            <a:headEnd type="none" w="med" len="med"/>
            <a:tailEnd type="none" w="med" len="med"/>
          </a:ln>
          <a:effectLst/>
        </p:spPr>
        <p:txBody>
          <a:bodyPr vert="horz" wrap="square" lIns="68580" tIns="34290" rIns="68580" bIns="68580" numCol="1" rtlCol="0" anchor="ctr" anchorCtr="0" compatLnSpc="1">
            <a:prstTxWarp prst="textNoShape">
              <a:avLst/>
            </a:prstTxWarp>
          </a:bodyPr>
          <a:lstStyle/>
          <a:p>
            <a:pPr algn="r" eaLnBrk="0" fontAlgn="base" hangingPunct="0">
              <a:lnSpc>
                <a:spcPct val="150000"/>
              </a:lnSpc>
              <a:spcBef>
                <a:spcPct val="0"/>
              </a:spcBef>
              <a:spcAft>
                <a:spcPct val="0"/>
              </a:spcAft>
            </a:pPr>
            <a:r>
              <a:rPr lang="en-US" sz="825" b="1" dirty="0">
                <a:solidFill>
                  <a:srgbClr val="FFFFFF"/>
                </a:solidFill>
                <a:ea typeface="MS PGothic" charset="0"/>
                <a:cs typeface="Arial Black"/>
              </a:rPr>
              <a:t>DevOps</a:t>
            </a:r>
          </a:p>
        </p:txBody>
      </p:sp>
      <p:sp>
        <p:nvSpPr>
          <p:cNvPr id="84" name="Pentagon 83"/>
          <p:cNvSpPr/>
          <p:nvPr/>
        </p:nvSpPr>
        <p:spPr bwMode="gray">
          <a:xfrm>
            <a:off x="836138" y="1969495"/>
            <a:ext cx="5848807" cy="337210"/>
          </a:xfrm>
          <a:prstGeom prst="homePlate">
            <a:avLst/>
          </a:prstGeom>
          <a:solidFill>
            <a:schemeClr val="bg2"/>
          </a:solidFill>
          <a:ln w="25400" cap="flat" cmpd="sng" algn="ctr">
            <a:solidFill>
              <a:schemeClr val="bg1"/>
            </a:solidFill>
            <a:prstDash val="solid"/>
            <a:round/>
            <a:headEnd type="none" w="med" len="med"/>
            <a:tailEnd type="none" w="med" len="med"/>
          </a:ln>
          <a:effectLst/>
        </p:spPr>
        <p:txBody>
          <a:bodyPr vert="horz" wrap="square" lIns="68580" tIns="34290" rIns="68580" bIns="68580" numCol="1" rtlCol="0" anchor="ctr" anchorCtr="0" compatLnSpc="1">
            <a:prstTxWarp prst="textNoShape">
              <a:avLst/>
            </a:prstTxWarp>
          </a:bodyPr>
          <a:lstStyle/>
          <a:p>
            <a:pPr algn="r" eaLnBrk="0" fontAlgn="base" hangingPunct="0">
              <a:lnSpc>
                <a:spcPct val="150000"/>
              </a:lnSpc>
              <a:spcBef>
                <a:spcPct val="0"/>
              </a:spcBef>
              <a:spcAft>
                <a:spcPct val="0"/>
              </a:spcAft>
            </a:pPr>
            <a:r>
              <a:rPr lang="en-US" sz="825" b="1" dirty="0">
                <a:solidFill>
                  <a:srgbClr val="FFFFFF"/>
                </a:solidFill>
                <a:ea typeface="MS PGothic" charset="0"/>
                <a:cs typeface="Arial Black"/>
              </a:rPr>
              <a:t>CI/CD</a:t>
            </a:r>
          </a:p>
        </p:txBody>
      </p:sp>
      <p:sp>
        <p:nvSpPr>
          <p:cNvPr id="85" name="Pentagon 84"/>
          <p:cNvSpPr/>
          <p:nvPr/>
        </p:nvSpPr>
        <p:spPr bwMode="gray">
          <a:xfrm>
            <a:off x="826037" y="1969494"/>
            <a:ext cx="4033367" cy="273602"/>
          </a:xfrm>
          <a:prstGeom prst="homePlate">
            <a:avLst/>
          </a:prstGeom>
          <a:solidFill>
            <a:schemeClr val="bg2"/>
          </a:solidFill>
          <a:ln w="25400" cap="flat" cmpd="sng" algn="ctr">
            <a:solidFill>
              <a:schemeClr val="bg1"/>
            </a:solidFill>
            <a:prstDash val="solid"/>
            <a:round/>
            <a:headEnd type="none" w="med" len="med"/>
            <a:tailEnd type="none" w="med" len="med"/>
          </a:ln>
          <a:effectLst/>
        </p:spPr>
        <p:txBody>
          <a:bodyPr vert="horz" wrap="square" lIns="68580" tIns="34290" rIns="68580" bIns="68580" numCol="1" rtlCol="0" anchor="ctr" anchorCtr="0" compatLnSpc="1">
            <a:prstTxWarp prst="textNoShape">
              <a:avLst/>
            </a:prstTxWarp>
          </a:bodyPr>
          <a:lstStyle/>
          <a:p>
            <a:pPr algn="r" eaLnBrk="0" fontAlgn="base" hangingPunct="0">
              <a:lnSpc>
                <a:spcPct val="150000"/>
              </a:lnSpc>
              <a:spcBef>
                <a:spcPct val="0"/>
              </a:spcBef>
              <a:spcAft>
                <a:spcPct val="0"/>
              </a:spcAft>
            </a:pPr>
            <a:r>
              <a:rPr lang="en-US" sz="825" b="1" dirty="0">
                <a:solidFill>
                  <a:srgbClr val="FFFFFF"/>
                </a:solidFill>
                <a:ea typeface="MS PGothic" charset="0"/>
                <a:cs typeface="Arial Black"/>
              </a:rPr>
              <a:t>Agile</a:t>
            </a:r>
          </a:p>
        </p:txBody>
      </p:sp>
      <p:sp>
        <p:nvSpPr>
          <p:cNvPr id="61" name="Rectangle 60"/>
          <p:cNvSpPr/>
          <p:nvPr/>
        </p:nvSpPr>
        <p:spPr bwMode="auto">
          <a:xfrm flipH="1">
            <a:off x="3599871" y="2410306"/>
            <a:ext cx="1770520" cy="294973"/>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sz="900" dirty="0">
                <a:solidFill>
                  <a:srgbClr val="FFFFFF"/>
                </a:solidFill>
                <a:ea typeface="MS PGothic" charset="0"/>
                <a:cs typeface="Museo Sans 300"/>
              </a:rPr>
              <a:t>Security Assurance</a:t>
            </a:r>
          </a:p>
        </p:txBody>
      </p:sp>
      <p:sp>
        <p:nvSpPr>
          <p:cNvPr id="62" name="Striped Right Arrow 61"/>
          <p:cNvSpPr/>
          <p:nvPr/>
        </p:nvSpPr>
        <p:spPr bwMode="auto">
          <a:xfrm flipH="1">
            <a:off x="557784" y="2258087"/>
            <a:ext cx="2984494" cy="592764"/>
          </a:xfrm>
          <a:prstGeom prst="stripedRightArrow">
            <a:avLst>
              <a:gd name="adj1" fmla="val 50000"/>
              <a:gd name="adj2" fmla="val 63481"/>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sz="900" dirty="0">
                <a:solidFill>
                  <a:srgbClr val="FFFFFF"/>
                </a:solidFill>
                <a:ea typeface="MS PGothic" charset="0"/>
                <a:cs typeface="Museo Sans 300"/>
              </a:rPr>
              <a:t>Continuous Testing &amp; Integration</a:t>
            </a:r>
          </a:p>
        </p:txBody>
      </p:sp>
      <p:sp>
        <p:nvSpPr>
          <p:cNvPr id="63" name="Striped Right Arrow 62"/>
          <p:cNvSpPr/>
          <p:nvPr/>
        </p:nvSpPr>
        <p:spPr bwMode="auto">
          <a:xfrm>
            <a:off x="5427986" y="2255957"/>
            <a:ext cx="2984494" cy="594894"/>
          </a:xfrm>
          <a:prstGeom prst="stripedRightArrow">
            <a:avLst>
              <a:gd name="adj1" fmla="val 50000"/>
              <a:gd name="adj2" fmla="val 63481"/>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sz="900" dirty="0">
                <a:solidFill>
                  <a:srgbClr val="FFFFFF"/>
                </a:solidFill>
                <a:ea typeface="MS PGothic" charset="0"/>
                <a:cs typeface="Museo Sans 300"/>
              </a:rPr>
              <a:t>Continuous Scanning &amp; Protection</a:t>
            </a:r>
          </a:p>
        </p:txBody>
      </p:sp>
      <p:sp>
        <p:nvSpPr>
          <p:cNvPr id="48" name="Flowchart: Alternate Process 69"/>
          <p:cNvSpPr/>
          <p:nvPr/>
        </p:nvSpPr>
        <p:spPr bwMode="auto">
          <a:xfrm>
            <a:off x="852395" y="3828545"/>
            <a:ext cx="1879315" cy="227377"/>
          </a:xfrm>
          <a:prstGeom prst="rect">
            <a:avLst/>
          </a:prstGeom>
          <a:solidFill>
            <a:schemeClr val="accent2"/>
          </a:solidFill>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b="1" dirty="0" err="1">
                <a:solidFill>
                  <a:srgbClr val="FFFFFF"/>
                </a:solidFill>
                <a:cs typeface="Museo Sans 300"/>
              </a:rPr>
              <a:t>eLearn</a:t>
            </a:r>
            <a:endParaRPr lang="en-US" sz="750" b="1" dirty="0">
              <a:solidFill>
                <a:srgbClr val="FFFFFF"/>
              </a:solidFill>
              <a:cs typeface="Museo Sans 300"/>
            </a:endParaRPr>
          </a:p>
        </p:txBody>
      </p:sp>
      <p:sp>
        <p:nvSpPr>
          <p:cNvPr id="50" name="Flowchart: Alternate Process 78"/>
          <p:cNvSpPr/>
          <p:nvPr/>
        </p:nvSpPr>
        <p:spPr bwMode="auto">
          <a:xfrm>
            <a:off x="4003321" y="2948963"/>
            <a:ext cx="4208029" cy="216463"/>
          </a:xfrm>
          <a:prstGeom prst="rect">
            <a:avLst/>
          </a:prstGeom>
          <a:solidFill>
            <a:schemeClr val="accent2"/>
          </a:solidFill>
          <a:ln>
            <a:no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b="1" dirty="0">
                <a:solidFill>
                  <a:srgbClr val="FFFFFF"/>
                </a:solidFill>
                <a:cs typeface="Museo Sans 300"/>
              </a:rPr>
              <a:t>Veracode Web Application Scanning (WAS) </a:t>
            </a:r>
          </a:p>
        </p:txBody>
      </p:sp>
    </p:spTree>
    <p:extLst>
      <p:ext uri="{BB962C8B-B14F-4D97-AF65-F5344CB8AC3E}">
        <p14:creationId xmlns:p14="http://schemas.microsoft.com/office/powerpoint/2010/main" val="86889835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0"/>
            <a:ext cx="7293738" cy="1229784"/>
          </a:xfrm>
        </p:spPr>
        <p:txBody>
          <a:bodyPr/>
          <a:lstStyle/>
          <a:p>
            <a:r>
              <a:rPr lang="en-US" sz="2800" dirty="0" smtClean="0"/>
              <a:t>A Lifecycle Approach Reduces Cost, Risk</a:t>
            </a:r>
            <a:endParaRPr lang="en-US" sz="2800" dirty="0"/>
          </a:p>
        </p:txBody>
      </p:sp>
      <p:grpSp>
        <p:nvGrpSpPr>
          <p:cNvPr id="5" name="Group 4"/>
          <p:cNvGrpSpPr/>
          <p:nvPr/>
        </p:nvGrpSpPr>
        <p:grpSpPr>
          <a:xfrm>
            <a:off x="1100454" y="1725114"/>
            <a:ext cx="7074451" cy="4703118"/>
            <a:chOff x="1405167" y="1670250"/>
            <a:chExt cx="6358258" cy="4104528"/>
          </a:xfrm>
        </p:grpSpPr>
        <p:sp>
          <p:nvSpPr>
            <p:cNvPr id="17" name="TextBox 16"/>
            <p:cNvSpPr txBox="1"/>
            <p:nvPr/>
          </p:nvSpPr>
          <p:spPr>
            <a:xfrm>
              <a:off x="5712863" y="1670250"/>
              <a:ext cx="2050562" cy="596702"/>
            </a:xfrm>
            <a:prstGeom prst="rect">
              <a:avLst/>
            </a:prstGeom>
            <a:noFill/>
          </p:spPr>
          <p:txBody>
            <a:bodyPr wrap="none" rtlCol="0" anchor="t" anchorCtr="0">
              <a:spAutoFit/>
            </a:bodyPr>
            <a:lstStyle/>
            <a:p>
              <a:pPr eaLnBrk="0" fontAlgn="base" hangingPunct="0">
                <a:lnSpc>
                  <a:spcPct val="95000"/>
                </a:lnSpc>
                <a:spcBef>
                  <a:spcPct val="0"/>
                </a:spcBef>
                <a:spcAft>
                  <a:spcPct val="0"/>
                </a:spcAft>
              </a:pPr>
              <a:r>
                <a:rPr lang="en-US" sz="2700" b="1" dirty="0">
                  <a:solidFill>
                    <a:srgbClr val="7DB430"/>
                  </a:solidFill>
                  <a:ea typeface="MS PGothic" charset="0"/>
                  <a:cs typeface="Arial"/>
                </a:rPr>
                <a:t>$</a:t>
              </a:r>
              <a:r>
                <a:rPr lang="en-US" sz="2400" b="1" dirty="0">
                  <a:solidFill>
                    <a:srgbClr val="7DB430"/>
                  </a:solidFill>
                  <a:ea typeface="MS PGothic" charset="0"/>
                  <a:cs typeface="Arial"/>
                </a:rPr>
                <a:t>15.4 million</a:t>
              </a:r>
            </a:p>
            <a:p>
              <a:pPr eaLnBrk="0" fontAlgn="base" hangingPunct="0">
                <a:lnSpc>
                  <a:spcPct val="95000"/>
                </a:lnSpc>
                <a:spcBef>
                  <a:spcPct val="0"/>
                </a:spcBef>
                <a:spcAft>
                  <a:spcPct val="0"/>
                </a:spcAft>
              </a:pPr>
              <a:r>
                <a:rPr lang="en-US" sz="750" dirty="0">
                  <a:solidFill>
                    <a:srgbClr val="000000"/>
                  </a:solidFill>
                  <a:ea typeface="MS PGothic" charset="0"/>
                  <a:cs typeface="Arial"/>
                </a:rPr>
                <a:t>*Verizon Breach Report, 2015</a:t>
              </a:r>
            </a:p>
          </p:txBody>
        </p:sp>
        <p:sp>
          <p:nvSpPr>
            <p:cNvPr id="20" name="TextBox 19"/>
            <p:cNvSpPr txBox="1"/>
            <p:nvPr/>
          </p:nvSpPr>
          <p:spPr>
            <a:xfrm rot="16200000">
              <a:off x="401872" y="3068252"/>
              <a:ext cx="2362071" cy="355482"/>
            </a:xfrm>
            <a:prstGeom prst="rect">
              <a:avLst/>
            </a:prstGeom>
            <a:noFill/>
          </p:spPr>
          <p:txBody>
            <a:bodyPr wrap="square" rtlCol="0" anchor="t" anchorCtr="0">
              <a:spAutoFit/>
            </a:bodyPr>
            <a:lstStyle/>
            <a:p>
              <a:pPr algn="ctr" eaLnBrk="0" fontAlgn="base" hangingPunct="0">
                <a:lnSpc>
                  <a:spcPct val="95000"/>
                </a:lnSpc>
                <a:spcBef>
                  <a:spcPct val="0"/>
                </a:spcBef>
                <a:spcAft>
                  <a:spcPct val="0"/>
                </a:spcAft>
              </a:pPr>
              <a:r>
                <a:rPr lang="en-US" dirty="0">
                  <a:ln w="3175">
                    <a:solidFill>
                      <a:srgbClr val="12909D"/>
                    </a:solidFill>
                  </a:ln>
                  <a:solidFill>
                    <a:srgbClr val="12909D"/>
                  </a:solidFill>
                  <a:ea typeface="MS PGothic" charset="0"/>
                  <a:cs typeface="Arial"/>
                </a:rPr>
                <a:t>Cost to Remediate</a:t>
              </a:r>
            </a:p>
          </p:txBody>
        </p:sp>
        <p:cxnSp>
          <p:nvCxnSpPr>
            <p:cNvPr id="7" name="Straight Connector 6"/>
            <p:cNvCxnSpPr/>
            <p:nvPr/>
          </p:nvCxnSpPr>
          <p:spPr bwMode="auto">
            <a:xfrm>
              <a:off x="1996121" y="2033829"/>
              <a:ext cx="0" cy="2362070"/>
            </a:xfrm>
            <a:prstGeom prst="line">
              <a:avLst/>
            </a:prstGeom>
            <a:noFill/>
            <a:ln w="19050" cap="rnd" cmpd="sng" algn="ctr">
              <a:solidFill>
                <a:schemeClr val="bg1">
                  <a:lumMod val="75000"/>
                </a:schemeClr>
              </a:solidFill>
              <a:prstDash val="solid"/>
              <a:round/>
              <a:headEnd type="none" w="med" len="med"/>
              <a:tailEnd type="none" w="med" len="med"/>
            </a:ln>
            <a:effectLst/>
          </p:spPr>
        </p:cxnSp>
        <p:sp>
          <p:nvSpPr>
            <p:cNvPr id="26" name="TextBox 25"/>
            <p:cNvSpPr txBox="1"/>
            <p:nvPr/>
          </p:nvSpPr>
          <p:spPr>
            <a:xfrm>
              <a:off x="1883021" y="4442025"/>
              <a:ext cx="1295067" cy="355482"/>
            </a:xfrm>
            <a:prstGeom prst="rect">
              <a:avLst/>
            </a:prstGeom>
            <a:noFill/>
          </p:spPr>
          <p:txBody>
            <a:bodyPr wrap="square" rtlCol="0" anchor="t" anchorCtr="0">
              <a:spAutoFit/>
            </a:bodyPr>
            <a:lstStyle/>
            <a:p>
              <a:pPr algn="ctr" eaLnBrk="0" fontAlgn="base" hangingPunct="0">
                <a:lnSpc>
                  <a:spcPct val="95000"/>
                </a:lnSpc>
                <a:spcBef>
                  <a:spcPct val="0"/>
                </a:spcBef>
                <a:spcAft>
                  <a:spcPct val="0"/>
                </a:spcAft>
              </a:pPr>
              <a:r>
                <a:rPr lang="en-US" dirty="0">
                  <a:ln w="3175">
                    <a:solidFill>
                      <a:srgbClr val="12909D"/>
                    </a:solidFill>
                  </a:ln>
                  <a:solidFill>
                    <a:srgbClr val="12909D"/>
                  </a:solidFill>
                  <a:ea typeface="MS PGothic" charset="0"/>
                  <a:cs typeface="Arial"/>
                </a:rPr>
                <a:t>Develop</a:t>
              </a:r>
            </a:p>
          </p:txBody>
        </p:sp>
        <p:sp>
          <p:nvSpPr>
            <p:cNvPr id="27" name="TextBox 26"/>
            <p:cNvSpPr txBox="1"/>
            <p:nvPr/>
          </p:nvSpPr>
          <p:spPr>
            <a:xfrm>
              <a:off x="3720699" y="4442025"/>
              <a:ext cx="708367" cy="355482"/>
            </a:xfrm>
            <a:prstGeom prst="rect">
              <a:avLst/>
            </a:prstGeom>
            <a:noFill/>
          </p:spPr>
          <p:txBody>
            <a:bodyPr wrap="square" rtlCol="0" anchor="t" anchorCtr="0">
              <a:spAutoFit/>
            </a:bodyPr>
            <a:lstStyle/>
            <a:p>
              <a:pPr algn="ctr" eaLnBrk="0" fontAlgn="base" hangingPunct="0">
                <a:lnSpc>
                  <a:spcPct val="95000"/>
                </a:lnSpc>
                <a:spcBef>
                  <a:spcPct val="0"/>
                </a:spcBef>
                <a:spcAft>
                  <a:spcPct val="0"/>
                </a:spcAft>
              </a:pPr>
              <a:r>
                <a:rPr lang="en-US" dirty="0">
                  <a:ln w="3175">
                    <a:solidFill>
                      <a:srgbClr val="12909D"/>
                    </a:solidFill>
                  </a:ln>
                  <a:solidFill>
                    <a:srgbClr val="12909D"/>
                  </a:solidFill>
                  <a:ea typeface="MS PGothic" charset="0"/>
                  <a:cs typeface="Arial"/>
                </a:rPr>
                <a:t>QA</a:t>
              </a:r>
            </a:p>
          </p:txBody>
        </p:sp>
        <p:sp>
          <p:nvSpPr>
            <p:cNvPr id="29" name="TextBox 28"/>
            <p:cNvSpPr txBox="1"/>
            <p:nvPr/>
          </p:nvSpPr>
          <p:spPr>
            <a:xfrm>
              <a:off x="4971675" y="4442025"/>
              <a:ext cx="1054616" cy="355482"/>
            </a:xfrm>
            <a:prstGeom prst="rect">
              <a:avLst/>
            </a:prstGeom>
            <a:noFill/>
          </p:spPr>
          <p:txBody>
            <a:bodyPr wrap="square" rtlCol="0" anchor="t" anchorCtr="0">
              <a:spAutoFit/>
            </a:bodyPr>
            <a:lstStyle/>
            <a:p>
              <a:pPr algn="ctr" eaLnBrk="0" fontAlgn="base" hangingPunct="0">
                <a:lnSpc>
                  <a:spcPct val="95000"/>
                </a:lnSpc>
                <a:spcBef>
                  <a:spcPct val="0"/>
                </a:spcBef>
                <a:spcAft>
                  <a:spcPct val="0"/>
                </a:spcAft>
              </a:pPr>
              <a:r>
                <a:rPr lang="en-US" dirty="0">
                  <a:ln w="3175">
                    <a:solidFill>
                      <a:srgbClr val="12909D"/>
                    </a:solidFill>
                  </a:ln>
                  <a:solidFill>
                    <a:srgbClr val="12909D"/>
                  </a:solidFill>
                  <a:ea typeface="MS PGothic" charset="0"/>
                  <a:cs typeface="Arial"/>
                </a:rPr>
                <a:t>Operate</a:t>
              </a:r>
            </a:p>
          </p:txBody>
        </p:sp>
        <p:cxnSp>
          <p:nvCxnSpPr>
            <p:cNvPr id="23" name="Straight Connector 22"/>
            <p:cNvCxnSpPr/>
            <p:nvPr/>
          </p:nvCxnSpPr>
          <p:spPr bwMode="auto">
            <a:xfrm>
              <a:off x="1996121" y="4395898"/>
              <a:ext cx="5157443" cy="0"/>
            </a:xfrm>
            <a:prstGeom prst="line">
              <a:avLst/>
            </a:prstGeom>
            <a:noFill/>
            <a:ln w="19050" cap="rnd" cmpd="sng" algn="ctr">
              <a:solidFill>
                <a:schemeClr val="bg1">
                  <a:lumMod val="75000"/>
                </a:schemeClr>
              </a:solidFill>
              <a:prstDash val="solid"/>
              <a:round/>
              <a:headEnd type="none" w="med" len="med"/>
              <a:tailEnd type="none" w="med" len="med"/>
            </a:ln>
            <a:effectLst/>
          </p:spPr>
        </p:cxnSp>
        <p:sp>
          <p:nvSpPr>
            <p:cNvPr id="37" name="Left-Right Arrow 36"/>
            <p:cNvSpPr/>
            <p:nvPr/>
          </p:nvSpPr>
          <p:spPr bwMode="gray">
            <a:xfrm>
              <a:off x="1986681" y="5179820"/>
              <a:ext cx="4355770" cy="594958"/>
            </a:xfrm>
            <a:prstGeom prst="leftRightArrow">
              <a:avLst>
                <a:gd name="adj1" fmla="val 50000"/>
                <a:gd name="adj2" fmla="val 63473"/>
              </a:avLst>
            </a:prstGeom>
            <a:solidFill>
              <a:schemeClr val="bg2"/>
            </a:solidFill>
            <a:ln w="28575" cap="flat" cmpd="sng" algn="ctr">
              <a:noFill/>
              <a:prstDash val="solid"/>
              <a:round/>
              <a:headEnd type="none" w="med" len="med"/>
              <a:tailEnd type="none" w="med" len="med"/>
            </a:ln>
            <a:effectLst/>
          </p:spPr>
          <p:txBody>
            <a:bodyPr vert="horz" wrap="square" lIns="68580" tIns="34290" rIns="68580" bIns="68580" numCol="1" rtlCol="0" anchor="ctr" anchorCtr="0" compatLnSpc="1">
              <a:prstTxWarp prst="textNoShape">
                <a:avLst/>
              </a:prstTxWarp>
            </a:bodyPr>
            <a:lstStyle/>
            <a:p>
              <a:pPr algn="ctr" eaLnBrk="0" fontAlgn="base" hangingPunct="0">
                <a:lnSpc>
                  <a:spcPct val="95000"/>
                </a:lnSpc>
                <a:spcBef>
                  <a:spcPct val="0"/>
                </a:spcBef>
                <a:spcAft>
                  <a:spcPct val="0"/>
                </a:spcAft>
              </a:pPr>
              <a:endParaRPr lang="en-US" sz="1500" dirty="0">
                <a:solidFill>
                  <a:srgbClr val="FFFFFF"/>
                </a:solidFill>
                <a:effectLst>
                  <a:outerShdw blurRad="38100" dist="38100" dir="2700000" algn="tl">
                    <a:srgbClr val="000000">
                      <a:alpha val="43137"/>
                    </a:srgbClr>
                  </a:outerShdw>
                </a:effectLst>
                <a:ea typeface="MS PGothic" charset="0"/>
                <a:cs typeface="Arial Black"/>
              </a:endParaRPr>
            </a:p>
          </p:txBody>
        </p:sp>
        <p:cxnSp>
          <p:nvCxnSpPr>
            <p:cNvPr id="39" name="Straight Arrow Connector 38"/>
            <p:cNvCxnSpPr/>
            <p:nvPr/>
          </p:nvCxnSpPr>
          <p:spPr bwMode="auto">
            <a:xfrm flipV="1">
              <a:off x="4182429" y="2339238"/>
              <a:ext cx="0" cy="456845"/>
            </a:xfrm>
            <a:prstGeom prst="straightConnector1">
              <a:avLst/>
            </a:prstGeom>
            <a:noFill/>
            <a:ln w="19050" cap="rnd" cmpd="sng" algn="ctr">
              <a:solidFill>
                <a:schemeClr val="bg1"/>
              </a:solidFill>
              <a:prstDash val="solid"/>
              <a:round/>
              <a:headEnd type="none" w="med" len="med"/>
              <a:tailEnd type="arrow"/>
            </a:ln>
            <a:effectLst/>
          </p:spPr>
        </p:cxnSp>
        <p:grpSp>
          <p:nvGrpSpPr>
            <p:cNvPr id="106" name="Group 105"/>
            <p:cNvGrpSpPr/>
            <p:nvPr/>
          </p:nvGrpSpPr>
          <p:grpSpPr>
            <a:xfrm>
              <a:off x="2056031" y="2237668"/>
              <a:ext cx="4479965" cy="2112578"/>
              <a:chOff x="1124907" y="2138685"/>
              <a:chExt cx="5973287" cy="2816771"/>
            </a:xfrm>
          </p:grpSpPr>
          <p:cxnSp>
            <p:nvCxnSpPr>
              <p:cNvPr id="15" name="Straight Connector 14"/>
              <p:cNvCxnSpPr/>
              <p:nvPr/>
            </p:nvCxnSpPr>
            <p:spPr bwMode="auto">
              <a:xfrm flipV="1">
                <a:off x="6767007" y="2138685"/>
                <a:ext cx="331187" cy="1009781"/>
              </a:xfrm>
              <a:prstGeom prst="line">
                <a:avLst/>
              </a:prstGeom>
              <a:noFill/>
              <a:ln w="38100" cap="rnd" cmpd="sng" algn="ctr">
                <a:solidFill>
                  <a:schemeClr val="accent4"/>
                </a:solidFill>
                <a:prstDash val="solid"/>
                <a:round/>
                <a:headEnd type="none" w="med" len="med"/>
                <a:tailEnd type="none" w="med" len="med"/>
              </a:ln>
              <a:effectLst/>
            </p:spPr>
          </p:cxnSp>
          <p:cxnSp>
            <p:nvCxnSpPr>
              <p:cNvPr id="12" name="Straight Connector 11"/>
              <p:cNvCxnSpPr/>
              <p:nvPr/>
            </p:nvCxnSpPr>
            <p:spPr bwMode="auto">
              <a:xfrm flipV="1">
                <a:off x="1124907" y="3148469"/>
                <a:ext cx="5632575" cy="1806987"/>
              </a:xfrm>
              <a:prstGeom prst="line">
                <a:avLst/>
              </a:prstGeom>
              <a:noFill/>
              <a:ln w="38100" cap="rnd" cmpd="sng" algn="ctr">
                <a:solidFill>
                  <a:schemeClr val="accent4"/>
                </a:solidFill>
                <a:prstDash val="solid"/>
                <a:round/>
                <a:headEnd type="none" w="med" len="med"/>
                <a:tailEnd type="none" w="med" len="med"/>
              </a:ln>
              <a:effectLst/>
            </p:spPr>
          </p:cxnSp>
        </p:grpSp>
        <p:sp>
          <p:nvSpPr>
            <p:cNvPr id="3" name="Rectangle 2"/>
            <p:cNvSpPr/>
            <p:nvPr/>
          </p:nvSpPr>
          <p:spPr>
            <a:xfrm>
              <a:off x="2403681" y="3930634"/>
              <a:ext cx="292068" cy="300082"/>
            </a:xfrm>
            <a:prstGeom prst="rect">
              <a:avLst/>
            </a:prstGeom>
          </p:spPr>
          <p:txBody>
            <a:bodyPr wrap="none">
              <a:spAutoFit/>
            </a:bodyPr>
            <a:lstStyle/>
            <a:p>
              <a:pPr eaLnBrk="0" fontAlgn="base" hangingPunct="0">
                <a:spcBef>
                  <a:spcPct val="0"/>
                </a:spcBef>
                <a:spcAft>
                  <a:spcPct val="0"/>
                </a:spcAft>
              </a:pPr>
              <a:r>
                <a:rPr lang="en-US" sz="1500" b="1" dirty="0">
                  <a:solidFill>
                    <a:srgbClr val="7DB430"/>
                  </a:solidFill>
                  <a:latin typeface="AauxPro OT Medium" charset="0"/>
                  <a:ea typeface="MS PGothic" charset="0"/>
                  <a:cs typeface="Arial"/>
                </a:rPr>
                <a:t>$</a:t>
              </a:r>
              <a:endParaRPr lang="en-US" sz="1500" dirty="0">
                <a:solidFill>
                  <a:srgbClr val="000000"/>
                </a:solidFill>
                <a:latin typeface="AauxPro OT Medium" charset="0"/>
                <a:ea typeface="MS PGothic" charset="0"/>
              </a:endParaRPr>
            </a:p>
          </p:txBody>
        </p:sp>
        <p:sp>
          <p:nvSpPr>
            <p:cNvPr id="4" name="Rectangle 3"/>
            <p:cNvSpPr/>
            <p:nvPr/>
          </p:nvSpPr>
          <p:spPr>
            <a:xfrm>
              <a:off x="3946199" y="3267266"/>
              <a:ext cx="356188" cy="424732"/>
            </a:xfrm>
            <a:prstGeom prst="rect">
              <a:avLst/>
            </a:prstGeom>
          </p:spPr>
          <p:txBody>
            <a:bodyPr wrap="none">
              <a:spAutoFit/>
            </a:bodyPr>
            <a:lstStyle/>
            <a:p>
              <a:pPr eaLnBrk="0" fontAlgn="base" hangingPunct="0">
                <a:spcBef>
                  <a:spcPct val="0"/>
                </a:spcBef>
                <a:spcAft>
                  <a:spcPct val="0"/>
                </a:spcAft>
              </a:pPr>
              <a:r>
                <a:rPr lang="en-US" sz="2400" b="1" dirty="0">
                  <a:solidFill>
                    <a:srgbClr val="7DB430"/>
                  </a:solidFill>
                  <a:latin typeface="AauxPro OT Medium" charset="0"/>
                  <a:ea typeface="MS PGothic" charset="0"/>
                  <a:cs typeface="Arial"/>
                </a:rPr>
                <a:t>$</a:t>
              </a:r>
              <a:endParaRPr lang="en-US" sz="2400" dirty="0">
                <a:solidFill>
                  <a:srgbClr val="000000"/>
                </a:solidFill>
                <a:latin typeface="AauxPro OT Medium" charset="0"/>
                <a:ea typeface="MS PGothic" charset="0"/>
              </a:endParaRPr>
            </a:p>
          </p:txBody>
        </p:sp>
        <p:sp>
          <p:nvSpPr>
            <p:cNvPr id="35" name="Rectangle 34"/>
            <p:cNvSpPr/>
            <p:nvPr/>
          </p:nvSpPr>
          <p:spPr>
            <a:xfrm>
              <a:off x="5180071" y="2616335"/>
              <a:ext cx="441147" cy="590931"/>
            </a:xfrm>
            <a:prstGeom prst="rect">
              <a:avLst/>
            </a:prstGeom>
          </p:spPr>
          <p:txBody>
            <a:bodyPr wrap="none">
              <a:spAutoFit/>
            </a:bodyPr>
            <a:lstStyle/>
            <a:p>
              <a:pPr eaLnBrk="0" fontAlgn="base" hangingPunct="0">
                <a:spcBef>
                  <a:spcPct val="0"/>
                </a:spcBef>
                <a:spcAft>
                  <a:spcPct val="0"/>
                </a:spcAft>
              </a:pPr>
              <a:r>
                <a:rPr lang="en-US" sz="3600" b="1" dirty="0">
                  <a:solidFill>
                    <a:srgbClr val="7DB430"/>
                  </a:solidFill>
                  <a:latin typeface="AauxPro OT Medium" charset="0"/>
                  <a:ea typeface="MS PGothic" charset="0"/>
                  <a:cs typeface="Arial"/>
                </a:rPr>
                <a:t>$</a:t>
              </a:r>
              <a:endParaRPr lang="en-US" sz="3600" dirty="0">
                <a:solidFill>
                  <a:srgbClr val="000000"/>
                </a:solidFill>
                <a:latin typeface="AauxPro OT Medium" charset="0"/>
                <a:ea typeface="MS PGothic" charset="0"/>
              </a:endParaRPr>
            </a:p>
          </p:txBody>
        </p:sp>
        <p:grpSp>
          <p:nvGrpSpPr>
            <p:cNvPr id="36" name="Group 35"/>
            <p:cNvGrpSpPr/>
            <p:nvPr/>
          </p:nvGrpSpPr>
          <p:grpSpPr>
            <a:xfrm>
              <a:off x="3836757" y="4824185"/>
              <a:ext cx="476251" cy="448866"/>
              <a:chOff x="5891213" y="-1925638"/>
              <a:chExt cx="635001" cy="598488"/>
            </a:xfrm>
          </p:grpSpPr>
          <p:sp>
            <p:nvSpPr>
              <p:cNvPr id="38" name="Freeform 6"/>
              <p:cNvSpPr>
                <a:spLocks/>
              </p:cNvSpPr>
              <p:nvPr/>
            </p:nvSpPr>
            <p:spPr bwMode="auto">
              <a:xfrm>
                <a:off x="5891213" y="-1925638"/>
                <a:ext cx="596900" cy="598488"/>
              </a:xfrm>
              <a:custGeom>
                <a:avLst/>
                <a:gdLst>
                  <a:gd name="T0" fmla="*/ 2350 w 2695"/>
                  <a:gd name="T1" fmla="*/ 1059 h 2696"/>
                  <a:gd name="T2" fmla="*/ 2390 w 2695"/>
                  <a:gd name="T3" fmla="*/ 1348 h 2696"/>
                  <a:gd name="T4" fmla="*/ 1348 w 2695"/>
                  <a:gd name="T5" fmla="*/ 2391 h 2696"/>
                  <a:gd name="T6" fmla="*/ 305 w 2695"/>
                  <a:gd name="T7" fmla="*/ 1348 h 2696"/>
                  <a:gd name="T8" fmla="*/ 1348 w 2695"/>
                  <a:gd name="T9" fmla="*/ 305 h 2696"/>
                  <a:gd name="T10" fmla="*/ 2098 w 2695"/>
                  <a:gd name="T11" fmla="*/ 624 h 2696"/>
                  <a:gd name="T12" fmla="*/ 2314 w 2695"/>
                  <a:gd name="T13" fmla="*/ 409 h 2696"/>
                  <a:gd name="T14" fmla="*/ 1348 w 2695"/>
                  <a:gd name="T15" fmla="*/ 0 h 2696"/>
                  <a:gd name="T16" fmla="*/ 0 w 2695"/>
                  <a:gd name="T17" fmla="*/ 1348 h 2696"/>
                  <a:gd name="T18" fmla="*/ 1348 w 2695"/>
                  <a:gd name="T19" fmla="*/ 2696 h 2696"/>
                  <a:gd name="T20" fmla="*/ 2695 w 2695"/>
                  <a:gd name="T21" fmla="*/ 1348 h 2696"/>
                  <a:gd name="T22" fmla="*/ 2588 w 2695"/>
                  <a:gd name="T23" fmla="*/ 821 h 2696"/>
                  <a:gd name="T24" fmla="*/ 2350 w 2695"/>
                  <a:gd name="T25" fmla="*/ 1059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5" h="2696">
                    <a:moveTo>
                      <a:pt x="2350" y="1059"/>
                    </a:moveTo>
                    <a:cubicBezTo>
                      <a:pt x="2376" y="1151"/>
                      <a:pt x="2390" y="1248"/>
                      <a:pt x="2390" y="1348"/>
                    </a:cubicBezTo>
                    <a:cubicBezTo>
                      <a:pt x="2390" y="1924"/>
                      <a:pt x="1924" y="2391"/>
                      <a:pt x="1348" y="2391"/>
                    </a:cubicBezTo>
                    <a:cubicBezTo>
                      <a:pt x="772" y="2391"/>
                      <a:pt x="305" y="1924"/>
                      <a:pt x="305" y="1348"/>
                    </a:cubicBezTo>
                    <a:cubicBezTo>
                      <a:pt x="305" y="772"/>
                      <a:pt x="772" y="305"/>
                      <a:pt x="1348" y="305"/>
                    </a:cubicBezTo>
                    <a:cubicBezTo>
                      <a:pt x="1642" y="305"/>
                      <a:pt x="1909" y="428"/>
                      <a:pt x="2098" y="624"/>
                    </a:cubicBezTo>
                    <a:cubicBezTo>
                      <a:pt x="2314" y="409"/>
                      <a:pt x="2314" y="409"/>
                      <a:pt x="2314" y="409"/>
                    </a:cubicBezTo>
                    <a:cubicBezTo>
                      <a:pt x="2069" y="157"/>
                      <a:pt x="1727" y="0"/>
                      <a:pt x="1348" y="0"/>
                    </a:cubicBezTo>
                    <a:cubicBezTo>
                      <a:pt x="603" y="0"/>
                      <a:pt x="0" y="604"/>
                      <a:pt x="0" y="1348"/>
                    </a:cubicBezTo>
                    <a:cubicBezTo>
                      <a:pt x="0" y="2092"/>
                      <a:pt x="603" y="2696"/>
                      <a:pt x="1348" y="2696"/>
                    </a:cubicBezTo>
                    <a:cubicBezTo>
                      <a:pt x="2092" y="2696"/>
                      <a:pt x="2695" y="2092"/>
                      <a:pt x="2695" y="1348"/>
                    </a:cubicBezTo>
                    <a:cubicBezTo>
                      <a:pt x="2695" y="1161"/>
                      <a:pt x="2657" y="983"/>
                      <a:pt x="2588" y="821"/>
                    </a:cubicBezTo>
                    <a:lnTo>
                      <a:pt x="2350" y="1059"/>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40" name="Freeform 7"/>
              <p:cNvSpPr>
                <a:spLocks/>
              </p:cNvSpPr>
              <p:nvPr/>
            </p:nvSpPr>
            <p:spPr bwMode="auto">
              <a:xfrm>
                <a:off x="6022976" y="-1881188"/>
                <a:ext cx="503238" cy="411163"/>
              </a:xfrm>
              <a:custGeom>
                <a:avLst/>
                <a:gdLst>
                  <a:gd name="T0" fmla="*/ 93 w 317"/>
                  <a:gd name="T1" fmla="*/ 259 h 259"/>
                  <a:gd name="T2" fmla="*/ 0 w 317"/>
                  <a:gd name="T3" fmla="*/ 167 h 259"/>
                  <a:gd name="T4" fmla="*/ 34 w 317"/>
                  <a:gd name="T5" fmla="*/ 133 h 259"/>
                  <a:gd name="T6" fmla="*/ 93 w 317"/>
                  <a:gd name="T7" fmla="*/ 191 h 259"/>
                  <a:gd name="T8" fmla="*/ 283 w 317"/>
                  <a:gd name="T9" fmla="*/ 0 h 259"/>
                  <a:gd name="T10" fmla="*/ 317 w 317"/>
                  <a:gd name="T11" fmla="*/ 34 h 259"/>
                  <a:gd name="T12" fmla="*/ 93 w 317"/>
                  <a:gd name="T13" fmla="*/ 259 h 259"/>
                </a:gdLst>
                <a:ahLst/>
                <a:cxnLst>
                  <a:cxn ang="0">
                    <a:pos x="T0" y="T1"/>
                  </a:cxn>
                  <a:cxn ang="0">
                    <a:pos x="T2" y="T3"/>
                  </a:cxn>
                  <a:cxn ang="0">
                    <a:pos x="T4" y="T5"/>
                  </a:cxn>
                  <a:cxn ang="0">
                    <a:pos x="T6" y="T7"/>
                  </a:cxn>
                  <a:cxn ang="0">
                    <a:pos x="T8" y="T9"/>
                  </a:cxn>
                  <a:cxn ang="0">
                    <a:pos x="T10" y="T11"/>
                  </a:cxn>
                  <a:cxn ang="0">
                    <a:pos x="T12" y="T13"/>
                  </a:cxn>
                </a:cxnLst>
                <a:rect l="0" t="0" r="r" b="b"/>
                <a:pathLst>
                  <a:path w="317" h="259">
                    <a:moveTo>
                      <a:pt x="93" y="259"/>
                    </a:moveTo>
                    <a:lnTo>
                      <a:pt x="0" y="167"/>
                    </a:lnTo>
                    <a:lnTo>
                      <a:pt x="34" y="133"/>
                    </a:lnTo>
                    <a:lnTo>
                      <a:pt x="93" y="191"/>
                    </a:lnTo>
                    <a:lnTo>
                      <a:pt x="283" y="0"/>
                    </a:lnTo>
                    <a:lnTo>
                      <a:pt x="317" y="34"/>
                    </a:lnTo>
                    <a:lnTo>
                      <a:pt x="93" y="259"/>
                    </a:ln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grpSp>
        <p:grpSp>
          <p:nvGrpSpPr>
            <p:cNvPr id="41" name="Group 40"/>
            <p:cNvGrpSpPr/>
            <p:nvPr/>
          </p:nvGrpSpPr>
          <p:grpSpPr>
            <a:xfrm>
              <a:off x="2372500" y="4736536"/>
              <a:ext cx="316110" cy="526850"/>
              <a:chOff x="4124325" y="2676525"/>
              <a:chExt cx="900113" cy="1500188"/>
            </a:xfrm>
          </p:grpSpPr>
          <p:sp>
            <p:nvSpPr>
              <p:cNvPr id="42" name="Freeform 30"/>
              <p:cNvSpPr>
                <a:spLocks noEditPoints="1"/>
              </p:cNvSpPr>
              <p:nvPr/>
            </p:nvSpPr>
            <p:spPr bwMode="auto">
              <a:xfrm>
                <a:off x="4349750" y="3797300"/>
                <a:ext cx="450850" cy="233363"/>
              </a:xfrm>
              <a:custGeom>
                <a:avLst/>
                <a:gdLst>
                  <a:gd name="T0" fmla="*/ 120 w 120"/>
                  <a:gd name="T1" fmla="*/ 50 h 62"/>
                  <a:gd name="T2" fmla="*/ 108 w 120"/>
                  <a:gd name="T3" fmla="*/ 62 h 62"/>
                  <a:gd name="T4" fmla="*/ 12 w 120"/>
                  <a:gd name="T5" fmla="*/ 62 h 62"/>
                  <a:gd name="T6" fmla="*/ 0 w 120"/>
                  <a:gd name="T7" fmla="*/ 50 h 62"/>
                  <a:gd name="T8" fmla="*/ 12 w 120"/>
                  <a:gd name="T9" fmla="*/ 38 h 62"/>
                  <a:gd name="T10" fmla="*/ 108 w 120"/>
                  <a:gd name="T11" fmla="*/ 38 h 62"/>
                  <a:gd name="T12" fmla="*/ 120 w 120"/>
                  <a:gd name="T13" fmla="*/ 50 h 62"/>
                  <a:gd name="T14" fmla="*/ 108 w 120"/>
                  <a:gd name="T15" fmla="*/ 0 h 62"/>
                  <a:gd name="T16" fmla="*/ 12 w 120"/>
                  <a:gd name="T17" fmla="*/ 0 h 62"/>
                  <a:gd name="T18" fmla="*/ 0 w 120"/>
                  <a:gd name="T19" fmla="*/ 12 h 62"/>
                  <a:gd name="T20" fmla="*/ 12 w 120"/>
                  <a:gd name="T21" fmla="*/ 24 h 62"/>
                  <a:gd name="T22" fmla="*/ 108 w 120"/>
                  <a:gd name="T23" fmla="*/ 24 h 62"/>
                  <a:gd name="T24" fmla="*/ 120 w 120"/>
                  <a:gd name="T25" fmla="*/ 12 h 62"/>
                  <a:gd name="T26" fmla="*/ 108 w 120"/>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62">
                    <a:moveTo>
                      <a:pt x="120" y="50"/>
                    </a:moveTo>
                    <a:cubicBezTo>
                      <a:pt x="120" y="57"/>
                      <a:pt x="115" y="62"/>
                      <a:pt x="108" y="62"/>
                    </a:cubicBezTo>
                    <a:cubicBezTo>
                      <a:pt x="12" y="62"/>
                      <a:pt x="12" y="62"/>
                      <a:pt x="12" y="62"/>
                    </a:cubicBezTo>
                    <a:cubicBezTo>
                      <a:pt x="5" y="62"/>
                      <a:pt x="0" y="57"/>
                      <a:pt x="0" y="50"/>
                    </a:cubicBezTo>
                    <a:cubicBezTo>
                      <a:pt x="0" y="43"/>
                      <a:pt x="5" y="38"/>
                      <a:pt x="12" y="38"/>
                    </a:cubicBezTo>
                    <a:cubicBezTo>
                      <a:pt x="108" y="38"/>
                      <a:pt x="108" y="38"/>
                      <a:pt x="108" y="38"/>
                    </a:cubicBezTo>
                    <a:cubicBezTo>
                      <a:pt x="115" y="38"/>
                      <a:pt x="120" y="43"/>
                      <a:pt x="120" y="50"/>
                    </a:cubicBezTo>
                    <a:close/>
                    <a:moveTo>
                      <a:pt x="108" y="0"/>
                    </a:moveTo>
                    <a:cubicBezTo>
                      <a:pt x="12" y="0"/>
                      <a:pt x="12" y="0"/>
                      <a:pt x="12" y="0"/>
                    </a:cubicBezTo>
                    <a:cubicBezTo>
                      <a:pt x="5" y="0"/>
                      <a:pt x="0" y="5"/>
                      <a:pt x="0" y="12"/>
                    </a:cubicBezTo>
                    <a:cubicBezTo>
                      <a:pt x="0" y="18"/>
                      <a:pt x="5" y="24"/>
                      <a:pt x="12" y="24"/>
                    </a:cubicBezTo>
                    <a:cubicBezTo>
                      <a:pt x="108" y="24"/>
                      <a:pt x="108" y="24"/>
                      <a:pt x="108" y="24"/>
                    </a:cubicBezTo>
                    <a:cubicBezTo>
                      <a:pt x="115" y="24"/>
                      <a:pt x="120" y="18"/>
                      <a:pt x="120" y="12"/>
                    </a:cubicBezTo>
                    <a:cubicBezTo>
                      <a:pt x="120" y="5"/>
                      <a:pt x="115" y="0"/>
                      <a:pt x="108" y="0"/>
                    </a:cubicBez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54" name="Freeform 31"/>
              <p:cNvSpPr>
                <a:spLocks/>
              </p:cNvSpPr>
              <p:nvPr/>
            </p:nvSpPr>
            <p:spPr bwMode="auto">
              <a:xfrm>
                <a:off x="4429125" y="4086225"/>
                <a:ext cx="292100" cy="90488"/>
              </a:xfrm>
              <a:custGeom>
                <a:avLst/>
                <a:gdLst>
                  <a:gd name="T0" fmla="*/ 3 w 78"/>
                  <a:gd name="T1" fmla="*/ 0 h 24"/>
                  <a:gd name="T2" fmla="*/ 2 w 78"/>
                  <a:gd name="T3" fmla="*/ 2 h 24"/>
                  <a:gd name="T4" fmla="*/ 20 w 78"/>
                  <a:gd name="T5" fmla="*/ 21 h 24"/>
                  <a:gd name="T6" fmla="*/ 27 w 78"/>
                  <a:gd name="T7" fmla="*/ 24 h 24"/>
                  <a:gd name="T8" fmla="*/ 51 w 78"/>
                  <a:gd name="T9" fmla="*/ 24 h 24"/>
                  <a:gd name="T10" fmla="*/ 58 w 78"/>
                  <a:gd name="T11" fmla="*/ 21 h 24"/>
                  <a:gd name="T12" fmla="*/ 76 w 78"/>
                  <a:gd name="T13" fmla="*/ 2 h 24"/>
                  <a:gd name="T14" fmla="*/ 75 w 78"/>
                  <a:gd name="T15" fmla="*/ 0 h 24"/>
                  <a:gd name="T16" fmla="*/ 3 w 7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4">
                    <a:moveTo>
                      <a:pt x="3" y="0"/>
                    </a:moveTo>
                    <a:cubicBezTo>
                      <a:pt x="1" y="0"/>
                      <a:pt x="0" y="1"/>
                      <a:pt x="2" y="2"/>
                    </a:cubicBezTo>
                    <a:cubicBezTo>
                      <a:pt x="20" y="21"/>
                      <a:pt x="20" y="21"/>
                      <a:pt x="20" y="21"/>
                    </a:cubicBezTo>
                    <a:cubicBezTo>
                      <a:pt x="22" y="22"/>
                      <a:pt x="25" y="24"/>
                      <a:pt x="27" y="24"/>
                    </a:cubicBezTo>
                    <a:cubicBezTo>
                      <a:pt x="51" y="24"/>
                      <a:pt x="51" y="24"/>
                      <a:pt x="51" y="24"/>
                    </a:cubicBezTo>
                    <a:cubicBezTo>
                      <a:pt x="53" y="24"/>
                      <a:pt x="56" y="22"/>
                      <a:pt x="58" y="21"/>
                    </a:cubicBezTo>
                    <a:cubicBezTo>
                      <a:pt x="76" y="2"/>
                      <a:pt x="76" y="2"/>
                      <a:pt x="76" y="2"/>
                    </a:cubicBezTo>
                    <a:cubicBezTo>
                      <a:pt x="78" y="1"/>
                      <a:pt x="77" y="0"/>
                      <a:pt x="75" y="0"/>
                    </a:cubicBezTo>
                    <a:lnTo>
                      <a:pt x="3" y="0"/>
                    </a:ln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55" name="Freeform 32"/>
              <p:cNvSpPr>
                <a:spLocks/>
              </p:cNvSpPr>
              <p:nvPr/>
            </p:nvSpPr>
            <p:spPr bwMode="auto">
              <a:xfrm>
                <a:off x="4124325" y="2676525"/>
                <a:ext cx="900113" cy="1065213"/>
              </a:xfrm>
              <a:custGeom>
                <a:avLst/>
                <a:gdLst>
                  <a:gd name="T0" fmla="*/ 240 w 240"/>
                  <a:gd name="T1" fmla="*/ 120 h 284"/>
                  <a:gd name="T2" fmla="*/ 120 w 240"/>
                  <a:gd name="T3" fmla="*/ 0 h 284"/>
                  <a:gd name="T4" fmla="*/ 0 w 240"/>
                  <a:gd name="T5" fmla="*/ 120 h 284"/>
                  <a:gd name="T6" fmla="*/ 22 w 240"/>
                  <a:gd name="T7" fmla="*/ 190 h 284"/>
                  <a:gd name="T8" fmla="*/ 60 w 240"/>
                  <a:gd name="T9" fmla="*/ 278 h 284"/>
                  <a:gd name="T10" fmla="*/ 60 w 240"/>
                  <a:gd name="T11" fmla="*/ 280 h 284"/>
                  <a:gd name="T12" fmla="*/ 64 w 240"/>
                  <a:gd name="T13" fmla="*/ 284 h 284"/>
                  <a:gd name="T14" fmla="*/ 176 w 240"/>
                  <a:gd name="T15" fmla="*/ 284 h 284"/>
                  <a:gd name="T16" fmla="*/ 180 w 240"/>
                  <a:gd name="T17" fmla="*/ 280 h 284"/>
                  <a:gd name="T18" fmla="*/ 180 w 240"/>
                  <a:gd name="T19" fmla="*/ 278 h 284"/>
                  <a:gd name="T20" fmla="*/ 219 w 240"/>
                  <a:gd name="T21" fmla="*/ 188 h 284"/>
                  <a:gd name="T22" fmla="*/ 240 w 240"/>
                  <a:gd name="T23" fmla="*/ 12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84">
                    <a:moveTo>
                      <a:pt x="240" y="120"/>
                    </a:moveTo>
                    <a:cubicBezTo>
                      <a:pt x="240" y="54"/>
                      <a:pt x="186" y="0"/>
                      <a:pt x="120" y="0"/>
                    </a:cubicBezTo>
                    <a:cubicBezTo>
                      <a:pt x="54" y="0"/>
                      <a:pt x="0" y="54"/>
                      <a:pt x="0" y="120"/>
                    </a:cubicBezTo>
                    <a:cubicBezTo>
                      <a:pt x="0" y="146"/>
                      <a:pt x="8" y="170"/>
                      <a:pt x="22" y="190"/>
                    </a:cubicBezTo>
                    <a:cubicBezTo>
                      <a:pt x="39" y="218"/>
                      <a:pt x="60" y="248"/>
                      <a:pt x="60" y="278"/>
                    </a:cubicBezTo>
                    <a:cubicBezTo>
                      <a:pt x="60" y="280"/>
                      <a:pt x="60" y="280"/>
                      <a:pt x="60" y="280"/>
                    </a:cubicBezTo>
                    <a:cubicBezTo>
                      <a:pt x="60" y="282"/>
                      <a:pt x="62" y="284"/>
                      <a:pt x="64" y="284"/>
                    </a:cubicBezTo>
                    <a:cubicBezTo>
                      <a:pt x="176" y="284"/>
                      <a:pt x="176" y="284"/>
                      <a:pt x="176" y="284"/>
                    </a:cubicBezTo>
                    <a:cubicBezTo>
                      <a:pt x="178" y="284"/>
                      <a:pt x="180" y="282"/>
                      <a:pt x="180" y="280"/>
                    </a:cubicBezTo>
                    <a:cubicBezTo>
                      <a:pt x="180" y="278"/>
                      <a:pt x="180" y="278"/>
                      <a:pt x="180" y="278"/>
                    </a:cubicBezTo>
                    <a:cubicBezTo>
                      <a:pt x="180" y="246"/>
                      <a:pt x="203" y="216"/>
                      <a:pt x="219" y="188"/>
                    </a:cubicBezTo>
                    <a:cubicBezTo>
                      <a:pt x="233" y="169"/>
                      <a:pt x="240" y="145"/>
                      <a:pt x="240" y="120"/>
                    </a:cubicBezTo>
                    <a:close/>
                  </a:path>
                </a:pathLst>
              </a:custGeom>
              <a:solidFill>
                <a:schemeClr val="accent6"/>
              </a:solidFill>
              <a:ln>
                <a:noFill/>
              </a:ln>
              <a:effec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grpSp>
        <p:grpSp>
          <p:nvGrpSpPr>
            <p:cNvPr id="56" name="Group 55"/>
            <p:cNvGrpSpPr/>
            <p:nvPr/>
          </p:nvGrpSpPr>
          <p:grpSpPr>
            <a:xfrm>
              <a:off x="5263351" y="4734911"/>
              <a:ext cx="471264" cy="538141"/>
              <a:chOff x="6618072" y="1729198"/>
              <a:chExt cx="715836" cy="817420"/>
            </a:xfrm>
          </p:grpSpPr>
          <p:sp>
            <p:nvSpPr>
              <p:cNvPr id="57" name="Freeform 23"/>
              <p:cNvSpPr>
                <a:spLocks noEditPoints="1"/>
              </p:cNvSpPr>
              <p:nvPr/>
            </p:nvSpPr>
            <p:spPr bwMode="auto">
              <a:xfrm>
                <a:off x="6618072" y="1729198"/>
                <a:ext cx="403220" cy="401807"/>
              </a:xfrm>
              <a:custGeom>
                <a:avLst/>
                <a:gdLst>
                  <a:gd name="T0" fmla="*/ 181 w 362"/>
                  <a:gd name="T1" fmla="*/ 260 h 361"/>
                  <a:gd name="T2" fmla="*/ 80 w 362"/>
                  <a:gd name="T3" fmla="*/ 202 h 361"/>
                  <a:gd name="T4" fmla="*/ 102 w 362"/>
                  <a:gd name="T5" fmla="*/ 181 h 361"/>
                  <a:gd name="T6" fmla="*/ 261 w 362"/>
                  <a:gd name="T7" fmla="*/ 181 h 361"/>
                  <a:gd name="T8" fmla="*/ 282 w 362"/>
                  <a:gd name="T9" fmla="*/ 202 h 361"/>
                  <a:gd name="T10" fmla="*/ 181 w 362"/>
                  <a:gd name="T11" fmla="*/ 123 h 361"/>
                  <a:gd name="T12" fmla="*/ 181 w 362"/>
                  <a:gd name="T13" fmla="*/ 101 h 361"/>
                  <a:gd name="T14" fmla="*/ 203 w 362"/>
                  <a:gd name="T15" fmla="*/ 80 h 361"/>
                  <a:gd name="T16" fmla="*/ 210 w 362"/>
                  <a:gd name="T17" fmla="*/ 3 h 361"/>
                  <a:gd name="T18" fmla="*/ 181 w 362"/>
                  <a:gd name="T19" fmla="*/ 29 h 361"/>
                  <a:gd name="T20" fmla="*/ 153 w 362"/>
                  <a:gd name="T21" fmla="*/ 3 h 361"/>
                  <a:gd name="T22" fmla="*/ 121 w 362"/>
                  <a:gd name="T23" fmla="*/ 7 h 361"/>
                  <a:gd name="T24" fmla="*/ 117 w 362"/>
                  <a:gd name="T25" fmla="*/ 44 h 361"/>
                  <a:gd name="T26" fmla="*/ 68 w 362"/>
                  <a:gd name="T27" fmla="*/ 41 h 361"/>
                  <a:gd name="T28" fmla="*/ 42 w 362"/>
                  <a:gd name="T29" fmla="*/ 61 h 361"/>
                  <a:gd name="T30" fmla="*/ 57 w 362"/>
                  <a:gd name="T31" fmla="*/ 93 h 361"/>
                  <a:gd name="T32" fmla="*/ 43 w 362"/>
                  <a:gd name="T33" fmla="*/ 117 h 361"/>
                  <a:gd name="T34" fmla="*/ 8 w 362"/>
                  <a:gd name="T35" fmla="*/ 120 h 361"/>
                  <a:gd name="T36" fmla="*/ 30 w 362"/>
                  <a:gd name="T37" fmla="*/ 167 h 361"/>
                  <a:gd name="T38" fmla="*/ 30 w 362"/>
                  <a:gd name="T39" fmla="*/ 194 h 361"/>
                  <a:gd name="T40" fmla="*/ 1 w 362"/>
                  <a:gd name="T41" fmla="*/ 215 h 361"/>
                  <a:gd name="T42" fmla="*/ 13 w 362"/>
                  <a:gd name="T43" fmla="*/ 245 h 361"/>
                  <a:gd name="T44" fmla="*/ 57 w 362"/>
                  <a:gd name="T45" fmla="*/ 267 h 361"/>
                  <a:gd name="T46" fmla="*/ 42 w 362"/>
                  <a:gd name="T47" fmla="*/ 294 h 361"/>
                  <a:gd name="T48" fmla="*/ 65 w 362"/>
                  <a:gd name="T49" fmla="*/ 321 h 361"/>
                  <a:gd name="T50" fmla="*/ 95 w 362"/>
                  <a:gd name="T51" fmla="*/ 305 h 361"/>
                  <a:gd name="T52" fmla="*/ 117 w 362"/>
                  <a:gd name="T53" fmla="*/ 349 h 361"/>
                  <a:gd name="T54" fmla="*/ 148 w 362"/>
                  <a:gd name="T55" fmla="*/ 361 h 361"/>
                  <a:gd name="T56" fmla="*/ 168 w 362"/>
                  <a:gd name="T57" fmla="*/ 332 h 361"/>
                  <a:gd name="T58" fmla="*/ 195 w 362"/>
                  <a:gd name="T59" fmla="*/ 332 h 361"/>
                  <a:gd name="T60" fmla="*/ 215 w 362"/>
                  <a:gd name="T61" fmla="*/ 361 h 361"/>
                  <a:gd name="T62" fmla="*/ 245 w 362"/>
                  <a:gd name="T63" fmla="*/ 330 h 361"/>
                  <a:gd name="T64" fmla="*/ 268 w 362"/>
                  <a:gd name="T65" fmla="*/ 305 h 361"/>
                  <a:gd name="T66" fmla="*/ 295 w 362"/>
                  <a:gd name="T67" fmla="*/ 320 h 361"/>
                  <a:gd name="T68" fmla="*/ 320 w 362"/>
                  <a:gd name="T69" fmla="*/ 300 h 361"/>
                  <a:gd name="T70" fmla="*/ 305 w 362"/>
                  <a:gd name="T71" fmla="*/ 269 h 361"/>
                  <a:gd name="T72" fmla="*/ 319 w 362"/>
                  <a:gd name="T73" fmla="*/ 244 h 361"/>
                  <a:gd name="T74" fmla="*/ 355 w 362"/>
                  <a:gd name="T75" fmla="*/ 241 h 361"/>
                  <a:gd name="T76" fmla="*/ 333 w 362"/>
                  <a:gd name="T77" fmla="*/ 195 h 361"/>
                  <a:gd name="T78" fmla="*/ 332 w 362"/>
                  <a:gd name="T79" fmla="*/ 168 h 361"/>
                  <a:gd name="T80" fmla="*/ 362 w 362"/>
                  <a:gd name="T81" fmla="*/ 147 h 361"/>
                  <a:gd name="T82" fmla="*/ 350 w 362"/>
                  <a:gd name="T83" fmla="*/ 117 h 361"/>
                  <a:gd name="T84" fmla="*/ 305 w 362"/>
                  <a:gd name="T85" fmla="*/ 94 h 361"/>
                  <a:gd name="T86" fmla="*/ 321 w 362"/>
                  <a:gd name="T87" fmla="*/ 67 h 361"/>
                  <a:gd name="T88" fmla="*/ 298 w 362"/>
                  <a:gd name="T89" fmla="*/ 40 h 361"/>
                  <a:gd name="T90" fmla="*/ 268 w 362"/>
                  <a:gd name="T91" fmla="*/ 57 h 361"/>
                  <a:gd name="T92" fmla="*/ 245 w 362"/>
                  <a:gd name="T93" fmla="*/ 35 h 361"/>
                  <a:gd name="T94" fmla="*/ 215 w 362"/>
                  <a:gd name="T9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2" h="361">
                    <a:moveTo>
                      <a:pt x="181" y="303"/>
                    </a:moveTo>
                    <a:cubicBezTo>
                      <a:pt x="169" y="303"/>
                      <a:pt x="160" y="294"/>
                      <a:pt x="160" y="282"/>
                    </a:cubicBezTo>
                    <a:cubicBezTo>
                      <a:pt x="160" y="270"/>
                      <a:pt x="169" y="260"/>
                      <a:pt x="181" y="260"/>
                    </a:cubicBezTo>
                    <a:cubicBezTo>
                      <a:pt x="193" y="260"/>
                      <a:pt x="203" y="270"/>
                      <a:pt x="203" y="282"/>
                    </a:cubicBezTo>
                    <a:cubicBezTo>
                      <a:pt x="203" y="294"/>
                      <a:pt x="193" y="303"/>
                      <a:pt x="181" y="303"/>
                    </a:cubicBezTo>
                    <a:moveTo>
                      <a:pt x="80" y="202"/>
                    </a:moveTo>
                    <a:cubicBezTo>
                      <a:pt x="68" y="202"/>
                      <a:pt x="59" y="193"/>
                      <a:pt x="59" y="181"/>
                    </a:cubicBezTo>
                    <a:cubicBezTo>
                      <a:pt x="59" y="169"/>
                      <a:pt x="68" y="159"/>
                      <a:pt x="80" y="159"/>
                    </a:cubicBezTo>
                    <a:cubicBezTo>
                      <a:pt x="92" y="159"/>
                      <a:pt x="102" y="169"/>
                      <a:pt x="102" y="181"/>
                    </a:cubicBezTo>
                    <a:cubicBezTo>
                      <a:pt x="102" y="193"/>
                      <a:pt x="92" y="202"/>
                      <a:pt x="80" y="202"/>
                    </a:cubicBezTo>
                    <a:moveTo>
                      <a:pt x="282" y="202"/>
                    </a:moveTo>
                    <a:cubicBezTo>
                      <a:pt x="270" y="202"/>
                      <a:pt x="261" y="193"/>
                      <a:pt x="261" y="181"/>
                    </a:cubicBezTo>
                    <a:cubicBezTo>
                      <a:pt x="261" y="169"/>
                      <a:pt x="270" y="159"/>
                      <a:pt x="282" y="159"/>
                    </a:cubicBezTo>
                    <a:cubicBezTo>
                      <a:pt x="294" y="159"/>
                      <a:pt x="304" y="169"/>
                      <a:pt x="304" y="181"/>
                    </a:cubicBezTo>
                    <a:cubicBezTo>
                      <a:pt x="304" y="193"/>
                      <a:pt x="294" y="202"/>
                      <a:pt x="282" y="202"/>
                    </a:cubicBezTo>
                    <a:moveTo>
                      <a:pt x="181" y="238"/>
                    </a:moveTo>
                    <a:cubicBezTo>
                      <a:pt x="149" y="238"/>
                      <a:pt x="124" y="213"/>
                      <a:pt x="124" y="181"/>
                    </a:cubicBezTo>
                    <a:cubicBezTo>
                      <a:pt x="124" y="149"/>
                      <a:pt x="149" y="123"/>
                      <a:pt x="181" y="123"/>
                    </a:cubicBezTo>
                    <a:cubicBezTo>
                      <a:pt x="213" y="123"/>
                      <a:pt x="239" y="149"/>
                      <a:pt x="239" y="181"/>
                    </a:cubicBezTo>
                    <a:cubicBezTo>
                      <a:pt x="239" y="213"/>
                      <a:pt x="213" y="238"/>
                      <a:pt x="181" y="238"/>
                    </a:cubicBezTo>
                    <a:moveTo>
                      <a:pt x="181" y="101"/>
                    </a:moveTo>
                    <a:cubicBezTo>
                      <a:pt x="169" y="101"/>
                      <a:pt x="160" y="92"/>
                      <a:pt x="160" y="80"/>
                    </a:cubicBezTo>
                    <a:cubicBezTo>
                      <a:pt x="160" y="68"/>
                      <a:pt x="169" y="58"/>
                      <a:pt x="181" y="58"/>
                    </a:cubicBezTo>
                    <a:cubicBezTo>
                      <a:pt x="193" y="58"/>
                      <a:pt x="203" y="68"/>
                      <a:pt x="203" y="80"/>
                    </a:cubicBezTo>
                    <a:cubicBezTo>
                      <a:pt x="203" y="92"/>
                      <a:pt x="193" y="101"/>
                      <a:pt x="181" y="101"/>
                    </a:cubicBezTo>
                    <a:moveTo>
                      <a:pt x="214" y="0"/>
                    </a:moveTo>
                    <a:cubicBezTo>
                      <a:pt x="213" y="0"/>
                      <a:pt x="211" y="1"/>
                      <a:pt x="210" y="3"/>
                    </a:cubicBezTo>
                    <a:cubicBezTo>
                      <a:pt x="207" y="9"/>
                      <a:pt x="195" y="29"/>
                      <a:pt x="195" y="29"/>
                    </a:cubicBezTo>
                    <a:cubicBezTo>
                      <a:pt x="195" y="30"/>
                      <a:pt x="195" y="30"/>
                      <a:pt x="194" y="30"/>
                    </a:cubicBezTo>
                    <a:cubicBezTo>
                      <a:pt x="181" y="29"/>
                      <a:pt x="181" y="29"/>
                      <a:pt x="181" y="29"/>
                    </a:cubicBezTo>
                    <a:cubicBezTo>
                      <a:pt x="168" y="30"/>
                      <a:pt x="168" y="30"/>
                      <a:pt x="168" y="30"/>
                    </a:cubicBezTo>
                    <a:cubicBezTo>
                      <a:pt x="168" y="30"/>
                      <a:pt x="167" y="30"/>
                      <a:pt x="167" y="29"/>
                    </a:cubicBezTo>
                    <a:cubicBezTo>
                      <a:pt x="167" y="29"/>
                      <a:pt x="156" y="9"/>
                      <a:pt x="153" y="3"/>
                    </a:cubicBezTo>
                    <a:cubicBezTo>
                      <a:pt x="152" y="1"/>
                      <a:pt x="150" y="0"/>
                      <a:pt x="148" y="0"/>
                    </a:cubicBezTo>
                    <a:cubicBezTo>
                      <a:pt x="147" y="0"/>
                      <a:pt x="147" y="0"/>
                      <a:pt x="147" y="0"/>
                    </a:cubicBezTo>
                    <a:cubicBezTo>
                      <a:pt x="138" y="2"/>
                      <a:pt x="130" y="4"/>
                      <a:pt x="121" y="7"/>
                    </a:cubicBezTo>
                    <a:cubicBezTo>
                      <a:pt x="119" y="8"/>
                      <a:pt x="117" y="10"/>
                      <a:pt x="117" y="12"/>
                    </a:cubicBezTo>
                    <a:cubicBezTo>
                      <a:pt x="117" y="19"/>
                      <a:pt x="118" y="42"/>
                      <a:pt x="118" y="43"/>
                    </a:cubicBezTo>
                    <a:cubicBezTo>
                      <a:pt x="117" y="44"/>
                      <a:pt x="117" y="44"/>
                      <a:pt x="117" y="44"/>
                    </a:cubicBezTo>
                    <a:cubicBezTo>
                      <a:pt x="109" y="47"/>
                      <a:pt x="102" y="52"/>
                      <a:pt x="95" y="57"/>
                    </a:cubicBezTo>
                    <a:cubicBezTo>
                      <a:pt x="94" y="57"/>
                      <a:pt x="94" y="57"/>
                      <a:pt x="94" y="57"/>
                    </a:cubicBezTo>
                    <a:cubicBezTo>
                      <a:pt x="94" y="57"/>
                      <a:pt x="73" y="45"/>
                      <a:pt x="68" y="41"/>
                    </a:cubicBezTo>
                    <a:cubicBezTo>
                      <a:pt x="67" y="41"/>
                      <a:pt x="66" y="40"/>
                      <a:pt x="65" y="40"/>
                    </a:cubicBezTo>
                    <a:cubicBezTo>
                      <a:pt x="64" y="40"/>
                      <a:pt x="62" y="41"/>
                      <a:pt x="61" y="42"/>
                    </a:cubicBezTo>
                    <a:cubicBezTo>
                      <a:pt x="54" y="48"/>
                      <a:pt x="48" y="54"/>
                      <a:pt x="42" y="61"/>
                    </a:cubicBezTo>
                    <a:cubicBezTo>
                      <a:pt x="41" y="63"/>
                      <a:pt x="40" y="65"/>
                      <a:pt x="42" y="67"/>
                    </a:cubicBezTo>
                    <a:cubicBezTo>
                      <a:pt x="45" y="73"/>
                      <a:pt x="57" y="93"/>
                      <a:pt x="57" y="93"/>
                    </a:cubicBezTo>
                    <a:cubicBezTo>
                      <a:pt x="57" y="93"/>
                      <a:pt x="57" y="93"/>
                      <a:pt x="57" y="93"/>
                    </a:cubicBezTo>
                    <a:cubicBezTo>
                      <a:pt x="57" y="94"/>
                      <a:pt x="57" y="94"/>
                      <a:pt x="57" y="94"/>
                    </a:cubicBezTo>
                    <a:cubicBezTo>
                      <a:pt x="52" y="101"/>
                      <a:pt x="48" y="109"/>
                      <a:pt x="44" y="117"/>
                    </a:cubicBezTo>
                    <a:cubicBezTo>
                      <a:pt x="44" y="117"/>
                      <a:pt x="44" y="117"/>
                      <a:pt x="43" y="117"/>
                    </a:cubicBezTo>
                    <a:cubicBezTo>
                      <a:pt x="43" y="117"/>
                      <a:pt x="20" y="117"/>
                      <a:pt x="13" y="117"/>
                    </a:cubicBezTo>
                    <a:cubicBezTo>
                      <a:pt x="13" y="117"/>
                      <a:pt x="13" y="117"/>
                      <a:pt x="13" y="117"/>
                    </a:cubicBezTo>
                    <a:cubicBezTo>
                      <a:pt x="11" y="117"/>
                      <a:pt x="9" y="118"/>
                      <a:pt x="8" y="120"/>
                    </a:cubicBezTo>
                    <a:cubicBezTo>
                      <a:pt x="5" y="129"/>
                      <a:pt x="3" y="138"/>
                      <a:pt x="1" y="147"/>
                    </a:cubicBezTo>
                    <a:cubicBezTo>
                      <a:pt x="0" y="149"/>
                      <a:pt x="2" y="151"/>
                      <a:pt x="3" y="152"/>
                    </a:cubicBezTo>
                    <a:cubicBezTo>
                      <a:pt x="30" y="167"/>
                      <a:pt x="30" y="167"/>
                      <a:pt x="30" y="167"/>
                    </a:cubicBezTo>
                    <a:cubicBezTo>
                      <a:pt x="30" y="168"/>
                      <a:pt x="30" y="168"/>
                      <a:pt x="30" y="168"/>
                    </a:cubicBezTo>
                    <a:cubicBezTo>
                      <a:pt x="30" y="168"/>
                      <a:pt x="30" y="180"/>
                      <a:pt x="30" y="181"/>
                    </a:cubicBezTo>
                    <a:cubicBezTo>
                      <a:pt x="30" y="194"/>
                      <a:pt x="30" y="194"/>
                      <a:pt x="30" y="194"/>
                    </a:cubicBezTo>
                    <a:cubicBezTo>
                      <a:pt x="30" y="194"/>
                      <a:pt x="30" y="195"/>
                      <a:pt x="30" y="195"/>
                    </a:cubicBezTo>
                    <a:cubicBezTo>
                      <a:pt x="3" y="209"/>
                      <a:pt x="3" y="209"/>
                      <a:pt x="3" y="209"/>
                    </a:cubicBezTo>
                    <a:cubicBezTo>
                      <a:pt x="1" y="210"/>
                      <a:pt x="0" y="213"/>
                      <a:pt x="1" y="215"/>
                    </a:cubicBezTo>
                    <a:cubicBezTo>
                      <a:pt x="3" y="224"/>
                      <a:pt x="5" y="233"/>
                      <a:pt x="8" y="241"/>
                    </a:cubicBezTo>
                    <a:cubicBezTo>
                      <a:pt x="9" y="243"/>
                      <a:pt x="11" y="245"/>
                      <a:pt x="13" y="245"/>
                    </a:cubicBezTo>
                    <a:cubicBezTo>
                      <a:pt x="13" y="245"/>
                      <a:pt x="13" y="245"/>
                      <a:pt x="13" y="245"/>
                    </a:cubicBezTo>
                    <a:cubicBezTo>
                      <a:pt x="43" y="244"/>
                      <a:pt x="43" y="244"/>
                      <a:pt x="43" y="244"/>
                    </a:cubicBezTo>
                    <a:cubicBezTo>
                      <a:pt x="44" y="245"/>
                      <a:pt x="44" y="245"/>
                      <a:pt x="44" y="245"/>
                    </a:cubicBezTo>
                    <a:cubicBezTo>
                      <a:pt x="48" y="253"/>
                      <a:pt x="52" y="260"/>
                      <a:pt x="57" y="267"/>
                    </a:cubicBezTo>
                    <a:cubicBezTo>
                      <a:pt x="57" y="268"/>
                      <a:pt x="57" y="268"/>
                      <a:pt x="57" y="268"/>
                    </a:cubicBezTo>
                    <a:cubicBezTo>
                      <a:pt x="57" y="268"/>
                      <a:pt x="57" y="268"/>
                      <a:pt x="57" y="268"/>
                    </a:cubicBezTo>
                    <a:cubicBezTo>
                      <a:pt x="42" y="294"/>
                      <a:pt x="42" y="294"/>
                      <a:pt x="42" y="294"/>
                    </a:cubicBezTo>
                    <a:cubicBezTo>
                      <a:pt x="40" y="296"/>
                      <a:pt x="41" y="299"/>
                      <a:pt x="42" y="300"/>
                    </a:cubicBezTo>
                    <a:cubicBezTo>
                      <a:pt x="48" y="307"/>
                      <a:pt x="55" y="314"/>
                      <a:pt x="61" y="320"/>
                    </a:cubicBezTo>
                    <a:cubicBezTo>
                      <a:pt x="62" y="321"/>
                      <a:pt x="64" y="321"/>
                      <a:pt x="65" y="321"/>
                    </a:cubicBezTo>
                    <a:cubicBezTo>
                      <a:pt x="66" y="321"/>
                      <a:pt x="67" y="321"/>
                      <a:pt x="68" y="320"/>
                    </a:cubicBezTo>
                    <a:cubicBezTo>
                      <a:pt x="94" y="305"/>
                      <a:pt x="94" y="305"/>
                      <a:pt x="94" y="305"/>
                    </a:cubicBezTo>
                    <a:cubicBezTo>
                      <a:pt x="95" y="305"/>
                      <a:pt x="95" y="305"/>
                      <a:pt x="95" y="305"/>
                    </a:cubicBezTo>
                    <a:cubicBezTo>
                      <a:pt x="102" y="310"/>
                      <a:pt x="109" y="314"/>
                      <a:pt x="117" y="318"/>
                    </a:cubicBezTo>
                    <a:cubicBezTo>
                      <a:pt x="118" y="319"/>
                      <a:pt x="118" y="319"/>
                      <a:pt x="118" y="319"/>
                    </a:cubicBezTo>
                    <a:cubicBezTo>
                      <a:pt x="118" y="319"/>
                      <a:pt x="117" y="342"/>
                      <a:pt x="117" y="349"/>
                    </a:cubicBezTo>
                    <a:cubicBezTo>
                      <a:pt x="117" y="351"/>
                      <a:pt x="119" y="353"/>
                      <a:pt x="121" y="354"/>
                    </a:cubicBezTo>
                    <a:cubicBezTo>
                      <a:pt x="129" y="357"/>
                      <a:pt x="138" y="359"/>
                      <a:pt x="147" y="361"/>
                    </a:cubicBezTo>
                    <a:cubicBezTo>
                      <a:pt x="148" y="361"/>
                      <a:pt x="148" y="361"/>
                      <a:pt x="148" y="361"/>
                    </a:cubicBezTo>
                    <a:cubicBezTo>
                      <a:pt x="150" y="361"/>
                      <a:pt x="152" y="360"/>
                      <a:pt x="153" y="359"/>
                    </a:cubicBezTo>
                    <a:cubicBezTo>
                      <a:pt x="167" y="332"/>
                      <a:pt x="167" y="332"/>
                      <a:pt x="167" y="332"/>
                    </a:cubicBezTo>
                    <a:cubicBezTo>
                      <a:pt x="167" y="332"/>
                      <a:pt x="168" y="332"/>
                      <a:pt x="168" y="332"/>
                    </a:cubicBezTo>
                    <a:cubicBezTo>
                      <a:pt x="182" y="332"/>
                      <a:pt x="182" y="332"/>
                      <a:pt x="182" y="332"/>
                    </a:cubicBezTo>
                    <a:cubicBezTo>
                      <a:pt x="194" y="332"/>
                      <a:pt x="194" y="332"/>
                      <a:pt x="194" y="332"/>
                    </a:cubicBezTo>
                    <a:cubicBezTo>
                      <a:pt x="195" y="332"/>
                      <a:pt x="195" y="332"/>
                      <a:pt x="195" y="332"/>
                    </a:cubicBezTo>
                    <a:cubicBezTo>
                      <a:pt x="210" y="359"/>
                      <a:pt x="210" y="359"/>
                      <a:pt x="210" y="359"/>
                    </a:cubicBezTo>
                    <a:cubicBezTo>
                      <a:pt x="211" y="360"/>
                      <a:pt x="213" y="361"/>
                      <a:pt x="215" y="361"/>
                    </a:cubicBezTo>
                    <a:cubicBezTo>
                      <a:pt x="215" y="361"/>
                      <a:pt x="215" y="361"/>
                      <a:pt x="215" y="361"/>
                    </a:cubicBezTo>
                    <a:cubicBezTo>
                      <a:pt x="224" y="359"/>
                      <a:pt x="233" y="357"/>
                      <a:pt x="242" y="354"/>
                    </a:cubicBezTo>
                    <a:cubicBezTo>
                      <a:pt x="244" y="353"/>
                      <a:pt x="245" y="351"/>
                      <a:pt x="245" y="349"/>
                    </a:cubicBezTo>
                    <a:cubicBezTo>
                      <a:pt x="245" y="330"/>
                      <a:pt x="245" y="330"/>
                      <a:pt x="245" y="330"/>
                    </a:cubicBezTo>
                    <a:cubicBezTo>
                      <a:pt x="245" y="319"/>
                      <a:pt x="245" y="319"/>
                      <a:pt x="245" y="319"/>
                    </a:cubicBezTo>
                    <a:cubicBezTo>
                      <a:pt x="245" y="318"/>
                      <a:pt x="245" y="318"/>
                      <a:pt x="245" y="318"/>
                    </a:cubicBezTo>
                    <a:cubicBezTo>
                      <a:pt x="253" y="314"/>
                      <a:pt x="261" y="310"/>
                      <a:pt x="268" y="305"/>
                    </a:cubicBezTo>
                    <a:cubicBezTo>
                      <a:pt x="269" y="305"/>
                      <a:pt x="269" y="305"/>
                      <a:pt x="269" y="305"/>
                    </a:cubicBezTo>
                    <a:cubicBezTo>
                      <a:pt x="269" y="305"/>
                      <a:pt x="269" y="305"/>
                      <a:pt x="269" y="305"/>
                    </a:cubicBezTo>
                    <a:cubicBezTo>
                      <a:pt x="295" y="320"/>
                      <a:pt x="295" y="320"/>
                      <a:pt x="295" y="320"/>
                    </a:cubicBezTo>
                    <a:cubicBezTo>
                      <a:pt x="296" y="321"/>
                      <a:pt x="297" y="321"/>
                      <a:pt x="298" y="321"/>
                    </a:cubicBezTo>
                    <a:cubicBezTo>
                      <a:pt x="299" y="321"/>
                      <a:pt x="300" y="321"/>
                      <a:pt x="301" y="320"/>
                    </a:cubicBezTo>
                    <a:cubicBezTo>
                      <a:pt x="308" y="314"/>
                      <a:pt x="314" y="307"/>
                      <a:pt x="320" y="300"/>
                    </a:cubicBezTo>
                    <a:cubicBezTo>
                      <a:pt x="322" y="299"/>
                      <a:pt x="322" y="296"/>
                      <a:pt x="321" y="294"/>
                    </a:cubicBezTo>
                    <a:cubicBezTo>
                      <a:pt x="306" y="269"/>
                      <a:pt x="306" y="269"/>
                      <a:pt x="306" y="269"/>
                    </a:cubicBezTo>
                    <a:cubicBezTo>
                      <a:pt x="305" y="269"/>
                      <a:pt x="305" y="269"/>
                      <a:pt x="305" y="269"/>
                    </a:cubicBezTo>
                    <a:cubicBezTo>
                      <a:pt x="306" y="268"/>
                      <a:pt x="305" y="268"/>
                      <a:pt x="306" y="267"/>
                    </a:cubicBezTo>
                    <a:cubicBezTo>
                      <a:pt x="311" y="260"/>
                      <a:pt x="315" y="252"/>
                      <a:pt x="318" y="245"/>
                    </a:cubicBezTo>
                    <a:cubicBezTo>
                      <a:pt x="319" y="244"/>
                      <a:pt x="319" y="244"/>
                      <a:pt x="319" y="244"/>
                    </a:cubicBezTo>
                    <a:cubicBezTo>
                      <a:pt x="350" y="245"/>
                      <a:pt x="350" y="245"/>
                      <a:pt x="350" y="245"/>
                    </a:cubicBezTo>
                    <a:cubicBezTo>
                      <a:pt x="350" y="245"/>
                      <a:pt x="350" y="245"/>
                      <a:pt x="350" y="245"/>
                    </a:cubicBezTo>
                    <a:cubicBezTo>
                      <a:pt x="352" y="245"/>
                      <a:pt x="354" y="243"/>
                      <a:pt x="355" y="241"/>
                    </a:cubicBezTo>
                    <a:cubicBezTo>
                      <a:pt x="358" y="233"/>
                      <a:pt x="360" y="224"/>
                      <a:pt x="362" y="215"/>
                    </a:cubicBezTo>
                    <a:cubicBezTo>
                      <a:pt x="362" y="213"/>
                      <a:pt x="361" y="210"/>
                      <a:pt x="359" y="209"/>
                    </a:cubicBezTo>
                    <a:cubicBezTo>
                      <a:pt x="333" y="195"/>
                      <a:pt x="333" y="195"/>
                      <a:pt x="333" y="195"/>
                    </a:cubicBezTo>
                    <a:cubicBezTo>
                      <a:pt x="332" y="194"/>
                      <a:pt x="332" y="194"/>
                      <a:pt x="332" y="194"/>
                    </a:cubicBezTo>
                    <a:cubicBezTo>
                      <a:pt x="332" y="193"/>
                      <a:pt x="333" y="181"/>
                      <a:pt x="333" y="180"/>
                    </a:cubicBezTo>
                    <a:cubicBezTo>
                      <a:pt x="332" y="168"/>
                      <a:pt x="332" y="168"/>
                      <a:pt x="332" y="168"/>
                    </a:cubicBezTo>
                    <a:cubicBezTo>
                      <a:pt x="332" y="167"/>
                      <a:pt x="332" y="167"/>
                      <a:pt x="333" y="167"/>
                    </a:cubicBezTo>
                    <a:cubicBezTo>
                      <a:pt x="359" y="152"/>
                      <a:pt x="359" y="152"/>
                      <a:pt x="359" y="152"/>
                    </a:cubicBezTo>
                    <a:cubicBezTo>
                      <a:pt x="361" y="151"/>
                      <a:pt x="362" y="149"/>
                      <a:pt x="362" y="147"/>
                    </a:cubicBezTo>
                    <a:cubicBezTo>
                      <a:pt x="360" y="138"/>
                      <a:pt x="358" y="129"/>
                      <a:pt x="355" y="120"/>
                    </a:cubicBezTo>
                    <a:cubicBezTo>
                      <a:pt x="354" y="118"/>
                      <a:pt x="352" y="117"/>
                      <a:pt x="350" y="117"/>
                    </a:cubicBezTo>
                    <a:cubicBezTo>
                      <a:pt x="350" y="117"/>
                      <a:pt x="350" y="117"/>
                      <a:pt x="350" y="117"/>
                    </a:cubicBezTo>
                    <a:cubicBezTo>
                      <a:pt x="343" y="117"/>
                      <a:pt x="319" y="117"/>
                      <a:pt x="319" y="117"/>
                    </a:cubicBezTo>
                    <a:cubicBezTo>
                      <a:pt x="319" y="117"/>
                      <a:pt x="319" y="117"/>
                      <a:pt x="318" y="117"/>
                    </a:cubicBezTo>
                    <a:cubicBezTo>
                      <a:pt x="315" y="109"/>
                      <a:pt x="310" y="101"/>
                      <a:pt x="305" y="94"/>
                    </a:cubicBezTo>
                    <a:cubicBezTo>
                      <a:pt x="305" y="93"/>
                      <a:pt x="305" y="93"/>
                      <a:pt x="305" y="93"/>
                    </a:cubicBezTo>
                    <a:cubicBezTo>
                      <a:pt x="305" y="93"/>
                      <a:pt x="305" y="93"/>
                      <a:pt x="305" y="93"/>
                    </a:cubicBezTo>
                    <a:cubicBezTo>
                      <a:pt x="305" y="93"/>
                      <a:pt x="317" y="73"/>
                      <a:pt x="321" y="67"/>
                    </a:cubicBezTo>
                    <a:cubicBezTo>
                      <a:pt x="322" y="65"/>
                      <a:pt x="322" y="63"/>
                      <a:pt x="320" y="61"/>
                    </a:cubicBezTo>
                    <a:cubicBezTo>
                      <a:pt x="315" y="54"/>
                      <a:pt x="308" y="48"/>
                      <a:pt x="301" y="42"/>
                    </a:cubicBezTo>
                    <a:cubicBezTo>
                      <a:pt x="300" y="41"/>
                      <a:pt x="299" y="40"/>
                      <a:pt x="298" y="40"/>
                    </a:cubicBezTo>
                    <a:cubicBezTo>
                      <a:pt x="297" y="40"/>
                      <a:pt x="296" y="41"/>
                      <a:pt x="295" y="41"/>
                    </a:cubicBezTo>
                    <a:cubicBezTo>
                      <a:pt x="289" y="45"/>
                      <a:pt x="269" y="57"/>
                      <a:pt x="269" y="57"/>
                    </a:cubicBezTo>
                    <a:cubicBezTo>
                      <a:pt x="268" y="57"/>
                      <a:pt x="268" y="57"/>
                      <a:pt x="268" y="57"/>
                    </a:cubicBezTo>
                    <a:cubicBezTo>
                      <a:pt x="261" y="52"/>
                      <a:pt x="253" y="47"/>
                      <a:pt x="245" y="44"/>
                    </a:cubicBezTo>
                    <a:cubicBezTo>
                      <a:pt x="245" y="43"/>
                      <a:pt x="245" y="43"/>
                      <a:pt x="245" y="43"/>
                    </a:cubicBezTo>
                    <a:cubicBezTo>
                      <a:pt x="245" y="35"/>
                      <a:pt x="245" y="35"/>
                      <a:pt x="245" y="35"/>
                    </a:cubicBezTo>
                    <a:cubicBezTo>
                      <a:pt x="245" y="12"/>
                      <a:pt x="245" y="12"/>
                      <a:pt x="245" y="12"/>
                    </a:cubicBezTo>
                    <a:cubicBezTo>
                      <a:pt x="245" y="10"/>
                      <a:pt x="244" y="8"/>
                      <a:pt x="242" y="7"/>
                    </a:cubicBezTo>
                    <a:cubicBezTo>
                      <a:pt x="233" y="4"/>
                      <a:pt x="224" y="2"/>
                      <a:pt x="215" y="0"/>
                    </a:cubicBezTo>
                    <a:cubicBezTo>
                      <a:pt x="214" y="0"/>
                      <a:pt x="214" y="0"/>
                      <a:pt x="214" y="0"/>
                    </a:cubicBezTo>
                  </a:path>
                </a:pathLst>
              </a:custGeom>
              <a:solidFill>
                <a:schemeClr val="accent6"/>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58" name="Freeform 24"/>
              <p:cNvSpPr>
                <a:spLocks noEditPoints="1"/>
              </p:cNvSpPr>
              <p:nvPr/>
            </p:nvSpPr>
            <p:spPr bwMode="auto">
              <a:xfrm>
                <a:off x="6755163" y="2107360"/>
                <a:ext cx="442344" cy="439258"/>
              </a:xfrm>
              <a:custGeom>
                <a:avLst/>
                <a:gdLst>
                  <a:gd name="T0" fmla="*/ 182 w 364"/>
                  <a:gd name="T1" fmla="*/ 97 h 362"/>
                  <a:gd name="T2" fmla="*/ 215 w 364"/>
                  <a:gd name="T3" fmla="*/ 0 h 362"/>
                  <a:gd name="T4" fmla="*/ 189 w 364"/>
                  <a:gd name="T5" fmla="*/ 46 h 362"/>
                  <a:gd name="T6" fmla="*/ 176 w 364"/>
                  <a:gd name="T7" fmla="*/ 46 h 362"/>
                  <a:gd name="T8" fmla="*/ 157 w 364"/>
                  <a:gd name="T9" fmla="*/ 5 h 362"/>
                  <a:gd name="T10" fmla="*/ 121 w 364"/>
                  <a:gd name="T11" fmla="*/ 7 h 362"/>
                  <a:gd name="T12" fmla="*/ 120 w 364"/>
                  <a:gd name="T13" fmla="*/ 61 h 362"/>
                  <a:gd name="T14" fmla="*/ 98 w 364"/>
                  <a:gd name="T15" fmla="*/ 67 h 362"/>
                  <a:gd name="T16" fmla="*/ 62 w 364"/>
                  <a:gd name="T17" fmla="*/ 41 h 362"/>
                  <a:gd name="T18" fmla="*/ 68 w 364"/>
                  <a:gd name="T19" fmla="*/ 97 h 362"/>
                  <a:gd name="T20" fmla="*/ 54 w 364"/>
                  <a:gd name="T21" fmla="*/ 124 h 362"/>
                  <a:gd name="T22" fmla="*/ 15 w 364"/>
                  <a:gd name="T23" fmla="*/ 115 h 362"/>
                  <a:gd name="T24" fmla="*/ 6 w 364"/>
                  <a:gd name="T25" fmla="*/ 155 h 362"/>
                  <a:gd name="T26" fmla="*/ 47 w 364"/>
                  <a:gd name="T27" fmla="*/ 181 h 362"/>
                  <a:gd name="T28" fmla="*/ 6 w 364"/>
                  <a:gd name="T29" fmla="*/ 207 h 362"/>
                  <a:gd name="T30" fmla="*/ 15 w 364"/>
                  <a:gd name="T31" fmla="*/ 247 h 362"/>
                  <a:gd name="T32" fmla="*/ 54 w 364"/>
                  <a:gd name="T33" fmla="*/ 238 h 362"/>
                  <a:gd name="T34" fmla="*/ 68 w 364"/>
                  <a:gd name="T35" fmla="*/ 265 h 362"/>
                  <a:gd name="T36" fmla="*/ 62 w 364"/>
                  <a:gd name="T37" fmla="*/ 321 h 362"/>
                  <a:gd name="T38" fmla="*/ 98 w 364"/>
                  <a:gd name="T39" fmla="*/ 296 h 362"/>
                  <a:gd name="T40" fmla="*/ 120 w 364"/>
                  <a:gd name="T41" fmla="*/ 301 h 362"/>
                  <a:gd name="T42" fmla="*/ 121 w 364"/>
                  <a:gd name="T43" fmla="*/ 355 h 362"/>
                  <a:gd name="T44" fmla="*/ 157 w 364"/>
                  <a:gd name="T45" fmla="*/ 357 h 362"/>
                  <a:gd name="T46" fmla="*/ 176 w 364"/>
                  <a:gd name="T47" fmla="*/ 316 h 362"/>
                  <a:gd name="T48" fmla="*/ 189 w 364"/>
                  <a:gd name="T49" fmla="*/ 316 h 362"/>
                  <a:gd name="T50" fmla="*/ 215 w 364"/>
                  <a:gd name="T51" fmla="*/ 362 h 362"/>
                  <a:gd name="T52" fmla="*/ 248 w 364"/>
                  <a:gd name="T53" fmla="*/ 346 h 362"/>
                  <a:gd name="T54" fmla="*/ 255 w 364"/>
                  <a:gd name="T55" fmla="*/ 295 h 362"/>
                  <a:gd name="T56" fmla="*/ 293 w 364"/>
                  <a:gd name="T57" fmla="*/ 321 h 362"/>
                  <a:gd name="T58" fmla="*/ 322 w 364"/>
                  <a:gd name="T59" fmla="*/ 301 h 362"/>
                  <a:gd name="T60" fmla="*/ 296 w 364"/>
                  <a:gd name="T61" fmla="*/ 254 h 362"/>
                  <a:gd name="T62" fmla="*/ 312 w 364"/>
                  <a:gd name="T63" fmla="*/ 238 h 362"/>
                  <a:gd name="T64" fmla="*/ 356 w 364"/>
                  <a:gd name="T65" fmla="*/ 242 h 362"/>
                  <a:gd name="T66" fmla="*/ 323 w 364"/>
                  <a:gd name="T67" fmla="*/ 196 h 362"/>
                  <a:gd name="T68" fmla="*/ 317 w 364"/>
                  <a:gd name="T69" fmla="*/ 175 h 362"/>
                  <a:gd name="T70" fmla="*/ 363 w 364"/>
                  <a:gd name="T71" fmla="*/ 147 h 362"/>
                  <a:gd name="T72" fmla="*/ 347 w 364"/>
                  <a:gd name="T73" fmla="*/ 115 h 362"/>
                  <a:gd name="T74" fmla="*/ 302 w 364"/>
                  <a:gd name="T75" fmla="*/ 119 h 362"/>
                  <a:gd name="T76" fmla="*/ 322 w 364"/>
                  <a:gd name="T77" fmla="*/ 71 h 362"/>
                  <a:gd name="T78" fmla="*/ 298 w 364"/>
                  <a:gd name="T79" fmla="*/ 40 h 362"/>
                  <a:gd name="T80" fmla="*/ 260 w 364"/>
                  <a:gd name="T81" fmla="*/ 69 h 362"/>
                  <a:gd name="T82" fmla="*/ 240 w 364"/>
                  <a:gd name="T83" fmla="*/ 51 h 362"/>
                  <a:gd name="T84" fmla="*/ 217 w 364"/>
                  <a:gd name="T8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 h="362">
                    <a:moveTo>
                      <a:pt x="182" y="265"/>
                    </a:moveTo>
                    <a:cubicBezTo>
                      <a:pt x="136" y="265"/>
                      <a:pt x="98" y="227"/>
                      <a:pt x="98" y="181"/>
                    </a:cubicBezTo>
                    <a:cubicBezTo>
                      <a:pt x="98" y="135"/>
                      <a:pt x="136" y="97"/>
                      <a:pt x="182" y="97"/>
                    </a:cubicBezTo>
                    <a:cubicBezTo>
                      <a:pt x="229" y="97"/>
                      <a:pt x="266" y="135"/>
                      <a:pt x="266" y="181"/>
                    </a:cubicBezTo>
                    <a:cubicBezTo>
                      <a:pt x="266" y="227"/>
                      <a:pt x="229" y="265"/>
                      <a:pt x="182" y="265"/>
                    </a:cubicBezTo>
                    <a:moveTo>
                      <a:pt x="215" y="0"/>
                    </a:moveTo>
                    <a:cubicBezTo>
                      <a:pt x="212" y="0"/>
                      <a:pt x="209" y="2"/>
                      <a:pt x="208" y="5"/>
                    </a:cubicBezTo>
                    <a:cubicBezTo>
                      <a:pt x="198" y="40"/>
                      <a:pt x="198" y="40"/>
                      <a:pt x="198" y="40"/>
                    </a:cubicBezTo>
                    <a:cubicBezTo>
                      <a:pt x="197" y="43"/>
                      <a:pt x="193" y="46"/>
                      <a:pt x="189" y="46"/>
                    </a:cubicBezTo>
                    <a:cubicBezTo>
                      <a:pt x="189" y="46"/>
                      <a:pt x="189" y="46"/>
                      <a:pt x="189" y="46"/>
                    </a:cubicBezTo>
                    <a:cubicBezTo>
                      <a:pt x="189" y="46"/>
                      <a:pt x="187" y="46"/>
                      <a:pt x="182" y="46"/>
                    </a:cubicBezTo>
                    <a:cubicBezTo>
                      <a:pt x="178" y="46"/>
                      <a:pt x="176" y="46"/>
                      <a:pt x="176" y="46"/>
                    </a:cubicBezTo>
                    <a:cubicBezTo>
                      <a:pt x="175" y="46"/>
                      <a:pt x="175" y="46"/>
                      <a:pt x="175" y="46"/>
                    </a:cubicBezTo>
                    <a:cubicBezTo>
                      <a:pt x="171" y="46"/>
                      <a:pt x="168" y="43"/>
                      <a:pt x="167" y="40"/>
                    </a:cubicBezTo>
                    <a:cubicBezTo>
                      <a:pt x="157" y="5"/>
                      <a:pt x="157" y="5"/>
                      <a:pt x="157" y="5"/>
                    </a:cubicBezTo>
                    <a:cubicBezTo>
                      <a:pt x="156" y="2"/>
                      <a:pt x="152" y="0"/>
                      <a:pt x="149" y="0"/>
                    </a:cubicBezTo>
                    <a:cubicBezTo>
                      <a:pt x="149" y="0"/>
                      <a:pt x="148" y="0"/>
                      <a:pt x="148" y="0"/>
                    </a:cubicBezTo>
                    <a:cubicBezTo>
                      <a:pt x="121" y="7"/>
                      <a:pt x="121" y="7"/>
                      <a:pt x="121" y="7"/>
                    </a:cubicBezTo>
                    <a:cubicBezTo>
                      <a:pt x="118" y="8"/>
                      <a:pt x="116" y="12"/>
                      <a:pt x="117" y="16"/>
                    </a:cubicBezTo>
                    <a:cubicBezTo>
                      <a:pt x="125" y="51"/>
                      <a:pt x="125" y="51"/>
                      <a:pt x="125" y="51"/>
                    </a:cubicBezTo>
                    <a:cubicBezTo>
                      <a:pt x="126" y="55"/>
                      <a:pt x="124" y="59"/>
                      <a:pt x="120" y="61"/>
                    </a:cubicBezTo>
                    <a:cubicBezTo>
                      <a:pt x="109" y="68"/>
                      <a:pt x="109" y="68"/>
                      <a:pt x="109" y="68"/>
                    </a:cubicBezTo>
                    <a:cubicBezTo>
                      <a:pt x="108" y="68"/>
                      <a:pt x="106" y="69"/>
                      <a:pt x="104" y="69"/>
                    </a:cubicBezTo>
                    <a:cubicBezTo>
                      <a:pt x="102" y="69"/>
                      <a:pt x="100" y="68"/>
                      <a:pt x="98" y="67"/>
                    </a:cubicBezTo>
                    <a:cubicBezTo>
                      <a:pt x="72" y="42"/>
                      <a:pt x="72" y="42"/>
                      <a:pt x="72" y="42"/>
                    </a:cubicBezTo>
                    <a:cubicBezTo>
                      <a:pt x="71" y="40"/>
                      <a:pt x="69" y="40"/>
                      <a:pt x="67" y="40"/>
                    </a:cubicBezTo>
                    <a:cubicBezTo>
                      <a:pt x="65" y="40"/>
                      <a:pt x="63" y="40"/>
                      <a:pt x="62" y="41"/>
                    </a:cubicBezTo>
                    <a:cubicBezTo>
                      <a:pt x="43" y="61"/>
                      <a:pt x="43" y="61"/>
                      <a:pt x="43" y="61"/>
                    </a:cubicBezTo>
                    <a:cubicBezTo>
                      <a:pt x="40" y="64"/>
                      <a:pt x="40" y="68"/>
                      <a:pt x="43" y="71"/>
                    </a:cubicBezTo>
                    <a:cubicBezTo>
                      <a:pt x="68" y="97"/>
                      <a:pt x="68" y="97"/>
                      <a:pt x="68" y="97"/>
                    </a:cubicBezTo>
                    <a:cubicBezTo>
                      <a:pt x="70" y="100"/>
                      <a:pt x="71" y="105"/>
                      <a:pt x="69" y="108"/>
                    </a:cubicBezTo>
                    <a:cubicBezTo>
                      <a:pt x="62" y="119"/>
                      <a:pt x="62" y="119"/>
                      <a:pt x="62" y="119"/>
                    </a:cubicBezTo>
                    <a:cubicBezTo>
                      <a:pt x="61" y="122"/>
                      <a:pt x="57" y="124"/>
                      <a:pt x="54" y="124"/>
                    </a:cubicBezTo>
                    <a:cubicBezTo>
                      <a:pt x="53" y="124"/>
                      <a:pt x="53" y="124"/>
                      <a:pt x="52" y="124"/>
                    </a:cubicBezTo>
                    <a:cubicBezTo>
                      <a:pt x="17" y="115"/>
                      <a:pt x="17" y="115"/>
                      <a:pt x="17" y="115"/>
                    </a:cubicBezTo>
                    <a:cubicBezTo>
                      <a:pt x="16" y="115"/>
                      <a:pt x="16" y="115"/>
                      <a:pt x="15" y="115"/>
                    </a:cubicBezTo>
                    <a:cubicBezTo>
                      <a:pt x="12" y="115"/>
                      <a:pt x="9" y="117"/>
                      <a:pt x="8" y="120"/>
                    </a:cubicBezTo>
                    <a:cubicBezTo>
                      <a:pt x="1" y="147"/>
                      <a:pt x="1" y="147"/>
                      <a:pt x="1" y="147"/>
                    </a:cubicBezTo>
                    <a:cubicBezTo>
                      <a:pt x="0" y="150"/>
                      <a:pt x="3" y="154"/>
                      <a:pt x="6" y="155"/>
                    </a:cubicBezTo>
                    <a:cubicBezTo>
                      <a:pt x="41" y="166"/>
                      <a:pt x="41" y="166"/>
                      <a:pt x="41" y="166"/>
                    </a:cubicBezTo>
                    <a:cubicBezTo>
                      <a:pt x="45" y="167"/>
                      <a:pt x="47" y="171"/>
                      <a:pt x="47" y="175"/>
                    </a:cubicBezTo>
                    <a:cubicBezTo>
                      <a:pt x="47" y="175"/>
                      <a:pt x="47" y="177"/>
                      <a:pt x="47" y="181"/>
                    </a:cubicBezTo>
                    <a:cubicBezTo>
                      <a:pt x="47" y="186"/>
                      <a:pt x="47" y="188"/>
                      <a:pt x="47" y="188"/>
                    </a:cubicBezTo>
                    <a:cubicBezTo>
                      <a:pt x="47" y="191"/>
                      <a:pt x="45" y="195"/>
                      <a:pt x="41" y="196"/>
                    </a:cubicBezTo>
                    <a:cubicBezTo>
                      <a:pt x="6" y="207"/>
                      <a:pt x="6" y="207"/>
                      <a:pt x="6" y="207"/>
                    </a:cubicBezTo>
                    <a:cubicBezTo>
                      <a:pt x="3" y="208"/>
                      <a:pt x="0" y="212"/>
                      <a:pt x="1" y="216"/>
                    </a:cubicBezTo>
                    <a:cubicBezTo>
                      <a:pt x="8" y="242"/>
                      <a:pt x="8" y="242"/>
                      <a:pt x="8" y="242"/>
                    </a:cubicBezTo>
                    <a:cubicBezTo>
                      <a:pt x="9" y="245"/>
                      <a:pt x="12" y="247"/>
                      <a:pt x="15" y="247"/>
                    </a:cubicBezTo>
                    <a:cubicBezTo>
                      <a:pt x="16" y="247"/>
                      <a:pt x="16" y="247"/>
                      <a:pt x="17" y="247"/>
                    </a:cubicBezTo>
                    <a:cubicBezTo>
                      <a:pt x="52" y="238"/>
                      <a:pt x="52" y="238"/>
                      <a:pt x="52" y="238"/>
                    </a:cubicBezTo>
                    <a:cubicBezTo>
                      <a:pt x="53" y="238"/>
                      <a:pt x="53" y="238"/>
                      <a:pt x="54" y="238"/>
                    </a:cubicBezTo>
                    <a:cubicBezTo>
                      <a:pt x="57" y="238"/>
                      <a:pt x="61" y="240"/>
                      <a:pt x="62" y="243"/>
                    </a:cubicBezTo>
                    <a:cubicBezTo>
                      <a:pt x="69" y="254"/>
                      <a:pt x="69" y="254"/>
                      <a:pt x="69" y="254"/>
                    </a:cubicBezTo>
                    <a:cubicBezTo>
                      <a:pt x="71" y="257"/>
                      <a:pt x="70" y="262"/>
                      <a:pt x="68" y="265"/>
                    </a:cubicBezTo>
                    <a:cubicBezTo>
                      <a:pt x="43" y="291"/>
                      <a:pt x="43" y="291"/>
                      <a:pt x="43" y="291"/>
                    </a:cubicBezTo>
                    <a:cubicBezTo>
                      <a:pt x="40" y="294"/>
                      <a:pt x="40" y="299"/>
                      <a:pt x="43" y="301"/>
                    </a:cubicBezTo>
                    <a:cubicBezTo>
                      <a:pt x="62" y="321"/>
                      <a:pt x="62" y="321"/>
                      <a:pt x="62" y="321"/>
                    </a:cubicBezTo>
                    <a:cubicBezTo>
                      <a:pt x="63" y="322"/>
                      <a:pt x="65" y="323"/>
                      <a:pt x="67" y="323"/>
                    </a:cubicBezTo>
                    <a:cubicBezTo>
                      <a:pt x="69" y="323"/>
                      <a:pt x="71" y="322"/>
                      <a:pt x="72" y="321"/>
                    </a:cubicBezTo>
                    <a:cubicBezTo>
                      <a:pt x="98" y="296"/>
                      <a:pt x="98" y="296"/>
                      <a:pt x="98" y="296"/>
                    </a:cubicBezTo>
                    <a:cubicBezTo>
                      <a:pt x="100" y="294"/>
                      <a:pt x="102" y="293"/>
                      <a:pt x="104" y="293"/>
                    </a:cubicBezTo>
                    <a:cubicBezTo>
                      <a:pt x="106" y="293"/>
                      <a:pt x="108" y="294"/>
                      <a:pt x="109" y="295"/>
                    </a:cubicBezTo>
                    <a:cubicBezTo>
                      <a:pt x="120" y="301"/>
                      <a:pt x="120" y="301"/>
                      <a:pt x="120" y="301"/>
                    </a:cubicBezTo>
                    <a:cubicBezTo>
                      <a:pt x="124" y="303"/>
                      <a:pt x="126" y="307"/>
                      <a:pt x="125" y="311"/>
                    </a:cubicBezTo>
                    <a:cubicBezTo>
                      <a:pt x="117" y="346"/>
                      <a:pt x="117" y="346"/>
                      <a:pt x="117" y="346"/>
                    </a:cubicBezTo>
                    <a:cubicBezTo>
                      <a:pt x="116" y="350"/>
                      <a:pt x="118" y="354"/>
                      <a:pt x="121" y="355"/>
                    </a:cubicBezTo>
                    <a:cubicBezTo>
                      <a:pt x="148" y="362"/>
                      <a:pt x="148" y="362"/>
                      <a:pt x="148" y="362"/>
                    </a:cubicBezTo>
                    <a:cubicBezTo>
                      <a:pt x="148" y="362"/>
                      <a:pt x="149" y="362"/>
                      <a:pt x="149" y="362"/>
                    </a:cubicBezTo>
                    <a:cubicBezTo>
                      <a:pt x="152" y="362"/>
                      <a:pt x="156" y="360"/>
                      <a:pt x="157" y="357"/>
                    </a:cubicBezTo>
                    <a:cubicBezTo>
                      <a:pt x="167" y="322"/>
                      <a:pt x="167" y="322"/>
                      <a:pt x="167" y="322"/>
                    </a:cubicBezTo>
                    <a:cubicBezTo>
                      <a:pt x="168" y="319"/>
                      <a:pt x="171" y="316"/>
                      <a:pt x="175" y="316"/>
                    </a:cubicBezTo>
                    <a:cubicBezTo>
                      <a:pt x="175" y="316"/>
                      <a:pt x="175" y="316"/>
                      <a:pt x="176" y="316"/>
                    </a:cubicBezTo>
                    <a:cubicBezTo>
                      <a:pt x="176" y="316"/>
                      <a:pt x="178" y="316"/>
                      <a:pt x="182" y="316"/>
                    </a:cubicBezTo>
                    <a:cubicBezTo>
                      <a:pt x="187" y="316"/>
                      <a:pt x="189" y="316"/>
                      <a:pt x="189" y="316"/>
                    </a:cubicBezTo>
                    <a:cubicBezTo>
                      <a:pt x="189" y="316"/>
                      <a:pt x="189" y="316"/>
                      <a:pt x="189" y="316"/>
                    </a:cubicBezTo>
                    <a:cubicBezTo>
                      <a:pt x="193" y="316"/>
                      <a:pt x="197" y="319"/>
                      <a:pt x="198" y="322"/>
                    </a:cubicBezTo>
                    <a:cubicBezTo>
                      <a:pt x="208" y="357"/>
                      <a:pt x="208" y="357"/>
                      <a:pt x="208" y="357"/>
                    </a:cubicBezTo>
                    <a:cubicBezTo>
                      <a:pt x="209" y="360"/>
                      <a:pt x="212" y="362"/>
                      <a:pt x="215" y="362"/>
                    </a:cubicBezTo>
                    <a:cubicBezTo>
                      <a:pt x="216" y="362"/>
                      <a:pt x="216" y="362"/>
                      <a:pt x="217" y="362"/>
                    </a:cubicBezTo>
                    <a:cubicBezTo>
                      <a:pt x="243" y="355"/>
                      <a:pt x="243" y="355"/>
                      <a:pt x="243" y="355"/>
                    </a:cubicBezTo>
                    <a:cubicBezTo>
                      <a:pt x="247" y="354"/>
                      <a:pt x="249" y="350"/>
                      <a:pt x="248" y="346"/>
                    </a:cubicBezTo>
                    <a:cubicBezTo>
                      <a:pt x="240" y="311"/>
                      <a:pt x="240" y="311"/>
                      <a:pt x="240" y="311"/>
                    </a:cubicBezTo>
                    <a:cubicBezTo>
                      <a:pt x="239" y="307"/>
                      <a:pt x="241" y="303"/>
                      <a:pt x="244" y="301"/>
                    </a:cubicBezTo>
                    <a:cubicBezTo>
                      <a:pt x="255" y="295"/>
                      <a:pt x="255" y="295"/>
                      <a:pt x="255" y="295"/>
                    </a:cubicBezTo>
                    <a:cubicBezTo>
                      <a:pt x="257" y="294"/>
                      <a:pt x="258" y="293"/>
                      <a:pt x="260" y="293"/>
                    </a:cubicBezTo>
                    <a:cubicBezTo>
                      <a:pt x="262" y="293"/>
                      <a:pt x="264" y="294"/>
                      <a:pt x="266" y="296"/>
                    </a:cubicBezTo>
                    <a:cubicBezTo>
                      <a:pt x="293" y="321"/>
                      <a:pt x="293" y="321"/>
                      <a:pt x="293" y="321"/>
                    </a:cubicBezTo>
                    <a:cubicBezTo>
                      <a:pt x="294" y="322"/>
                      <a:pt x="296" y="323"/>
                      <a:pt x="298" y="323"/>
                    </a:cubicBezTo>
                    <a:cubicBezTo>
                      <a:pt x="299" y="323"/>
                      <a:pt x="301" y="322"/>
                      <a:pt x="303" y="321"/>
                    </a:cubicBezTo>
                    <a:cubicBezTo>
                      <a:pt x="322" y="301"/>
                      <a:pt x="322" y="301"/>
                      <a:pt x="322" y="301"/>
                    </a:cubicBezTo>
                    <a:cubicBezTo>
                      <a:pt x="324" y="299"/>
                      <a:pt x="324" y="294"/>
                      <a:pt x="322" y="291"/>
                    </a:cubicBezTo>
                    <a:cubicBezTo>
                      <a:pt x="297" y="265"/>
                      <a:pt x="297" y="265"/>
                      <a:pt x="297" y="265"/>
                    </a:cubicBezTo>
                    <a:cubicBezTo>
                      <a:pt x="294" y="262"/>
                      <a:pt x="294" y="257"/>
                      <a:pt x="296" y="254"/>
                    </a:cubicBezTo>
                    <a:cubicBezTo>
                      <a:pt x="302" y="243"/>
                      <a:pt x="302" y="243"/>
                      <a:pt x="302" y="243"/>
                    </a:cubicBezTo>
                    <a:cubicBezTo>
                      <a:pt x="304" y="240"/>
                      <a:pt x="307" y="238"/>
                      <a:pt x="310" y="238"/>
                    </a:cubicBezTo>
                    <a:cubicBezTo>
                      <a:pt x="311" y="238"/>
                      <a:pt x="312" y="238"/>
                      <a:pt x="312" y="238"/>
                    </a:cubicBezTo>
                    <a:cubicBezTo>
                      <a:pt x="347" y="247"/>
                      <a:pt x="347" y="247"/>
                      <a:pt x="347" y="247"/>
                    </a:cubicBezTo>
                    <a:cubicBezTo>
                      <a:pt x="348" y="247"/>
                      <a:pt x="349" y="247"/>
                      <a:pt x="349" y="247"/>
                    </a:cubicBezTo>
                    <a:cubicBezTo>
                      <a:pt x="352" y="247"/>
                      <a:pt x="355" y="245"/>
                      <a:pt x="356" y="242"/>
                    </a:cubicBezTo>
                    <a:cubicBezTo>
                      <a:pt x="363" y="216"/>
                      <a:pt x="363" y="216"/>
                      <a:pt x="363" y="216"/>
                    </a:cubicBezTo>
                    <a:cubicBezTo>
                      <a:pt x="364" y="212"/>
                      <a:pt x="362" y="208"/>
                      <a:pt x="358" y="207"/>
                    </a:cubicBezTo>
                    <a:cubicBezTo>
                      <a:pt x="323" y="196"/>
                      <a:pt x="323" y="196"/>
                      <a:pt x="323" y="196"/>
                    </a:cubicBezTo>
                    <a:cubicBezTo>
                      <a:pt x="320" y="195"/>
                      <a:pt x="317" y="191"/>
                      <a:pt x="317" y="188"/>
                    </a:cubicBezTo>
                    <a:cubicBezTo>
                      <a:pt x="317" y="188"/>
                      <a:pt x="318" y="186"/>
                      <a:pt x="318" y="181"/>
                    </a:cubicBezTo>
                    <a:cubicBezTo>
                      <a:pt x="318" y="177"/>
                      <a:pt x="317" y="175"/>
                      <a:pt x="317" y="175"/>
                    </a:cubicBezTo>
                    <a:cubicBezTo>
                      <a:pt x="317" y="171"/>
                      <a:pt x="320" y="167"/>
                      <a:pt x="323" y="166"/>
                    </a:cubicBezTo>
                    <a:cubicBezTo>
                      <a:pt x="358" y="155"/>
                      <a:pt x="358" y="155"/>
                      <a:pt x="358" y="155"/>
                    </a:cubicBezTo>
                    <a:cubicBezTo>
                      <a:pt x="362" y="154"/>
                      <a:pt x="364" y="150"/>
                      <a:pt x="363" y="147"/>
                    </a:cubicBezTo>
                    <a:cubicBezTo>
                      <a:pt x="356" y="120"/>
                      <a:pt x="356" y="120"/>
                      <a:pt x="356" y="120"/>
                    </a:cubicBezTo>
                    <a:cubicBezTo>
                      <a:pt x="355" y="117"/>
                      <a:pt x="352" y="115"/>
                      <a:pt x="349" y="115"/>
                    </a:cubicBezTo>
                    <a:cubicBezTo>
                      <a:pt x="349" y="115"/>
                      <a:pt x="348" y="115"/>
                      <a:pt x="347" y="115"/>
                    </a:cubicBezTo>
                    <a:cubicBezTo>
                      <a:pt x="312" y="124"/>
                      <a:pt x="312" y="124"/>
                      <a:pt x="312" y="124"/>
                    </a:cubicBezTo>
                    <a:cubicBezTo>
                      <a:pt x="312" y="124"/>
                      <a:pt x="311" y="124"/>
                      <a:pt x="310" y="124"/>
                    </a:cubicBezTo>
                    <a:cubicBezTo>
                      <a:pt x="307" y="124"/>
                      <a:pt x="304" y="122"/>
                      <a:pt x="302" y="119"/>
                    </a:cubicBezTo>
                    <a:cubicBezTo>
                      <a:pt x="296" y="108"/>
                      <a:pt x="296" y="108"/>
                      <a:pt x="296" y="108"/>
                    </a:cubicBezTo>
                    <a:cubicBezTo>
                      <a:pt x="294" y="105"/>
                      <a:pt x="294" y="100"/>
                      <a:pt x="297" y="97"/>
                    </a:cubicBezTo>
                    <a:cubicBezTo>
                      <a:pt x="322" y="71"/>
                      <a:pt x="322" y="71"/>
                      <a:pt x="322" y="71"/>
                    </a:cubicBezTo>
                    <a:cubicBezTo>
                      <a:pt x="324" y="68"/>
                      <a:pt x="324" y="64"/>
                      <a:pt x="322" y="61"/>
                    </a:cubicBezTo>
                    <a:cubicBezTo>
                      <a:pt x="303" y="41"/>
                      <a:pt x="303" y="41"/>
                      <a:pt x="303" y="41"/>
                    </a:cubicBezTo>
                    <a:cubicBezTo>
                      <a:pt x="301" y="40"/>
                      <a:pt x="299" y="40"/>
                      <a:pt x="298" y="40"/>
                    </a:cubicBezTo>
                    <a:cubicBezTo>
                      <a:pt x="296" y="40"/>
                      <a:pt x="294" y="40"/>
                      <a:pt x="293" y="42"/>
                    </a:cubicBezTo>
                    <a:cubicBezTo>
                      <a:pt x="266" y="67"/>
                      <a:pt x="266" y="67"/>
                      <a:pt x="266" y="67"/>
                    </a:cubicBezTo>
                    <a:cubicBezTo>
                      <a:pt x="264" y="68"/>
                      <a:pt x="262" y="69"/>
                      <a:pt x="260" y="69"/>
                    </a:cubicBezTo>
                    <a:cubicBezTo>
                      <a:pt x="258" y="69"/>
                      <a:pt x="257" y="68"/>
                      <a:pt x="255" y="68"/>
                    </a:cubicBezTo>
                    <a:cubicBezTo>
                      <a:pt x="244" y="61"/>
                      <a:pt x="244" y="61"/>
                      <a:pt x="244" y="61"/>
                    </a:cubicBezTo>
                    <a:cubicBezTo>
                      <a:pt x="241" y="59"/>
                      <a:pt x="239" y="55"/>
                      <a:pt x="240" y="51"/>
                    </a:cubicBezTo>
                    <a:cubicBezTo>
                      <a:pt x="248" y="16"/>
                      <a:pt x="248" y="16"/>
                      <a:pt x="248" y="16"/>
                    </a:cubicBezTo>
                    <a:cubicBezTo>
                      <a:pt x="249" y="12"/>
                      <a:pt x="247" y="8"/>
                      <a:pt x="243" y="7"/>
                    </a:cubicBezTo>
                    <a:cubicBezTo>
                      <a:pt x="217" y="0"/>
                      <a:pt x="217" y="0"/>
                      <a:pt x="217" y="0"/>
                    </a:cubicBezTo>
                    <a:cubicBezTo>
                      <a:pt x="216" y="0"/>
                      <a:pt x="216" y="0"/>
                      <a:pt x="215" y="0"/>
                    </a:cubicBezTo>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59" name="Freeform 25"/>
              <p:cNvSpPr>
                <a:spLocks noEditPoints="1"/>
              </p:cNvSpPr>
              <p:nvPr/>
            </p:nvSpPr>
            <p:spPr bwMode="auto">
              <a:xfrm rot="2719416">
                <a:off x="7023496" y="1847812"/>
                <a:ext cx="311184" cy="309641"/>
              </a:xfrm>
              <a:custGeom>
                <a:avLst/>
                <a:gdLst>
                  <a:gd name="T0" fmla="*/ 128 w 256"/>
                  <a:gd name="T1" fmla="*/ 184 h 255"/>
                  <a:gd name="T2" fmla="*/ 56 w 256"/>
                  <a:gd name="T3" fmla="*/ 143 h 255"/>
                  <a:gd name="T4" fmla="*/ 72 w 256"/>
                  <a:gd name="T5" fmla="*/ 128 h 255"/>
                  <a:gd name="T6" fmla="*/ 184 w 256"/>
                  <a:gd name="T7" fmla="*/ 128 h 255"/>
                  <a:gd name="T8" fmla="*/ 200 w 256"/>
                  <a:gd name="T9" fmla="*/ 143 h 255"/>
                  <a:gd name="T10" fmla="*/ 128 w 256"/>
                  <a:gd name="T11" fmla="*/ 87 h 255"/>
                  <a:gd name="T12" fmla="*/ 128 w 256"/>
                  <a:gd name="T13" fmla="*/ 71 h 255"/>
                  <a:gd name="T14" fmla="*/ 143 w 256"/>
                  <a:gd name="T15" fmla="*/ 56 h 255"/>
                  <a:gd name="T16" fmla="*/ 148 w 256"/>
                  <a:gd name="T17" fmla="*/ 1 h 255"/>
                  <a:gd name="T18" fmla="*/ 128 w 256"/>
                  <a:gd name="T19" fmla="*/ 20 h 255"/>
                  <a:gd name="T20" fmla="*/ 108 w 256"/>
                  <a:gd name="T21" fmla="*/ 1 h 255"/>
                  <a:gd name="T22" fmla="*/ 85 w 256"/>
                  <a:gd name="T23" fmla="*/ 5 h 255"/>
                  <a:gd name="T24" fmla="*/ 83 w 256"/>
                  <a:gd name="T25" fmla="*/ 30 h 255"/>
                  <a:gd name="T26" fmla="*/ 47 w 256"/>
                  <a:gd name="T27" fmla="*/ 29 h 255"/>
                  <a:gd name="T28" fmla="*/ 29 w 256"/>
                  <a:gd name="T29" fmla="*/ 43 h 255"/>
                  <a:gd name="T30" fmla="*/ 40 w 256"/>
                  <a:gd name="T31" fmla="*/ 66 h 255"/>
                  <a:gd name="T32" fmla="*/ 30 w 256"/>
                  <a:gd name="T33" fmla="*/ 82 h 255"/>
                  <a:gd name="T34" fmla="*/ 5 w 256"/>
                  <a:gd name="T35" fmla="*/ 85 h 255"/>
                  <a:gd name="T36" fmla="*/ 21 w 256"/>
                  <a:gd name="T37" fmla="*/ 118 h 255"/>
                  <a:gd name="T38" fmla="*/ 21 w 256"/>
                  <a:gd name="T39" fmla="*/ 137 h 255"/>
                  <a:gd name="T40" fmla="*/ 0 w 256"/>
                  <a:gd name="T41" fmla="*/ 152 h 255"/>
                  <a:gd name="T42" fmla="*/ 9 w 256"/>
                  <a:gd name="T43" fmla="*/ 173 h 255"/>
                  <a:gd name="T44" fmla="*/ 40 w 256"/>
                  <a:gd name="T45" fmla="*/ 189 h 255"/>
                  <a:gd name="T46" fmla="*/ 29 w 256"/>
                  <a:gd name="T47" fmla="*/ 208 h 255"/>
                  <a:gd name="T48" fmla="*/ 46 w 256"/>
                  <a:gd name="T49" fmla="*/ 227 h 255"/>
                  <a:gd name="T50" fmla="*/ 67 w 256"/>
                  <a:gd name="T51" fmla="*/ 215 h 255"/>
                  <a:gd name="T52" fmla="*/ 83 w 256"/>
                  <a:gd name="T53" fmla="*/ 247 h 255"/>
                  <a:gd name="T54" fmla="*/ 105 w 256"/>
                  <a:gd name="T55" fmla="*/ 255 h 255"/>
                  <a:gd name="T56" fmla="*/ 119 w 256"/>
                  <a:gd name="T57" fmla="*/ 234 h 255"/>
                  <a:gd name="T58" fmla="*/ 138 w 256"/>
                  <a:gd name="T59" fmla="*/ 235 h 255"/>
                  <a:gd name="T60" fmla="*/ 152 w 256"/>
                  <a:gd name="T61" fmla="*/ 255 h 255"/>
                  <a:gd name="T62" fmla="*/ 173 w 256"/>
                  <a:gd name="T63" fmla="*/ 233 h 255"/>
                  <a:gd name="T64" fmla="*/ 190 w 256"/>
                  <a:gd name="T65" fmla="*/ 215 h 255"/>
                  <a:gd name="T66" fmla="*/ 209 w 256"/>
                  <a:gd name="T67" fmla="*/ 227 h 255"/>
                  <a:gd name="T68" fmla="*/ 227 w 256"/>
                  <a:gd name="T69" fmla="*/ 212 h 255"/>
                  <a:gd name="T70" fmla="*/ 216 w 256"/>
                  <a:gd name="T71" fmla="*/ 190 h 255"/>
                  <a:gd name="T72" fmla="*/ 226 w 256"/>
                  <a:gd name="T73" fmla="*/ 173 h 255"/>
                  <a:gd name="T74" fmla="*/ 251 w 256"/>
                  <a:gd name="T75" fmla="*/ 170 h 255"/>
                  <a:gd name="T76" fmla="*/ 235 w 256"/>
                  <a:gd name="T77" fmla="*/ 137 h 255"/>
                  <a:gd name="T78" fmla="*/ 235 w 256"/>
                  <a:gd name="T79" fmla="*/ 118 h 255"/>
                  <a:gd name="T80" fmla="*/ 256 w 256"/>
                  <a:gd name="T81" fmla="*/ 103 h 255"/>
                  <a:gd name="T82" fmla="*/ 247 w 256"/>
                  <a:gd name="T83" fmla="*/ 82 h 255"/>
                  <a:gd name="T84" fmla="*/ 216 w 256"/>
                  <a:gd name="T85" fmla="*/ 66 h 255"/>
                  <a:gd name="T86" fmla="*/ 227 w 256"/>
                  <a:gd name="T87" fmla="*/ 47 h 255"/>
                  <a:gd name="T88" fmla="*/ 211 w 256"/>
                  <a:gd name="T89" fmla="*/ 28 h 255"/>
                  <a:gd name="T90" fmla="*/ 190 w 256"/>
                  <a:gd name="T91" fmla="*/ 40 h 255"/>
                  <a:gd name="T92" fmla="*/ 173 w 256"/>
                  <a:gd name="T93" fmla="*/ 25 h 255"/>
                  <a:gd name="T94" fmla="*/ 152 w 256"/>
                  <a:gd name="T9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55">
                    <a:moveTo>
                      <a:pt x="128" y="215"/>
                    </a:moveTo>
                    <a:cubicBezTo>
                      <a:pt x="120" y="215"/>
                      <a:pt x="113" y="208"/>
                      <a:pt x="113" y="199"/>
                    </a:cubicBezTo>
                    <a:cubicBezTo>
                      <a:pt x="113" y="191"/>
                      <a:pt x="120" y="184"/>
                      <a:pt x="128" y="184"/>
                    </a:cubicBezTo>
                    <a:cubicBezTo>
                      <a:pt x="137" y="184"/>
                      <a:pt x="143" y="191"/>
                      <a:pt x="143" y="199"/>
                    </a:cubicBezTo>
                    <a:cubicBezTo>
                      <a:pt x="143" y="208"/>
                      <a:pt x="137" y="215"/>
                      <a:pt x="128" y="215"/>
                    </a:cubicBezTo>
                    <a:moveTo>
                      <a:pt x="56" y="143"/>
                    </a:moveTo>
                    <a:cubicBezTo>
                      <a:pt x="48" y="143"/>
                      <a:pt x="41" y="136"/>
                      <a:pt x="41" y="128"/>
                    </a:cubicBezTo>
                    <a:cubicBezTo>
                      <a:pt x="41" y="119"/>
                      <a:pt x="48" y="112"/>
                      <a:pt x="56" y="112"/>
                    </a:cubicBezTo>
                    <a:cubicBezTo>
                      <a:pt x="65" y="112"/>
                      <a:pt x="72" y="119"/>
                      <a:pt x="72" y="128"/>
                    </a:cubicBezTo>
                    <a:cubicBezTo>
                      <a:pt x="72" y="136"/>
                      <a:pt x="65" y="143"/>
                      <a:pt x="56" y="143"/>
                    </a:cubicBezTo>
                    <a:moveTo>
                      <a:pt x="200" y="143"/>
                    </a:moveTo>
                    <a:cubicBezTo>
                      <a:pt x="191" y="143"/>
                      <a:pt x="184" y="136"/>
                      <a:pt x="184" y="128"/>
                    </a:cubicBezTo>
                    <a:cubicBezTo>
                      <a:pt x="184" y="119"/>
                      <a:pt x="191" y="112"/>
                      <a:pt x="200" y="112"/>
                    </a:cubicBezTo>
                    <a:cubicBezTo>
                      <a:pt x="208" y="112"/>
                      <a:pt x="215" y="119"/>
                      <a:pt x="215" y="128"/>
                    </a:cubicBezTo>
                    <a:cubicBezTo>
                      <a:pt x="215" y="136"/>
                      <a:pt x="208" y="143"/>
                      <a:pt x="200" y="143"/>
                    </a:cubicBezTo>
                    <a:moveTo>
                      <a:pt x="128" y="168"/>
                    </a:moveTo>
                    <a:cubicBezTo>
                      <a:pt x="105" y="168"/>
                      <a:pt x="87" y="150"/>
                      <a:pt x="87" y="128"/>
                    </a:cubicBezTo>
                    <a:cubicBezTo>
                      <a:pt x="87" y="105"/>
                      <a:pt x="105" y="87"/>
                      <a:pt x="128" y="87"/>
                    </a:cubicBezTo>
                    <a:cubicBezTo>
                      <a:pt x="151" y="87"/>
                      <a:pt x="169" y="105"/>
                      <a:pt x="169" y="128"/>
                    </a:cubicBezTo>
                    <a:cubicBezTo>
                      <a:pt x="169" y="150"/>
                      <a:pt x="151" y="168"/>
                      <a:pt x="128" y="168"/>
                    </a:cubicBezTo>
                    <a:moveTo>
                      <a:pt x="128" y="71"/>
                    </a:moveTo>
                    <a:cubicBezTo>
                      <a:pt x="120" y="71"/>
                      <a:pt x="113" y="64"/>
                      <a:pt x="113" y="56"/>
                    </a:cubicBezTo>
                    <a:cubicBezTo>
                      <a:pt x="113" y="47"/>
                      <a:pt x="120" y="41"/>
                      <a:pt x="128" y="41"/>
                    </a:cubicBezTo>
                    <a:cubicBezTo>
                      <a:pt x="137" y="41"/>
                      <a:pt x="143" y="47"/>
                      <a:pt x="143" y="56"/>
                    </a:cubicBezTo>
                    <a:cubicBezTo>
                      <a:pt x="143" y="64"/>
                      <a:pt x="137" y="71"/>
                      <a:pt x="128" y="71"/>
                    </a:cubicBezTo>
                    <a:moveTo>
                      <a:pt x="152" y="0"/>
                    </a:moveTo>
                    <a:cubicBezTo>
                      <a:pt x="150" y="0"/>
                      <a:pt x="149" y="0"/>
                      <a:pt x="148" y="1"/>
                    </a:cubicBezTo>
                    <a:cubicBezTo>
                      <a:pt x="146" y="6"/>
                      <a:pt x="138" y="20"/>
                      <a:pt x="138" y="20"/>
                    </a:cubicBezTo>
                    <a:cubicBezTo>
                      <a:pt x="138" y="20"/>
                      <a:pt x="138" y="21"/>
                      <a:pt x="137" y="21"/>
                    </a:cubicBezTo>
                    <a:cubicBezTo>
                      <a:pt x="128" y="20"/>
                      <a:pt x="128" y="20"/>
                      <a:pt x="128" y="20"/>
                    </a:cubicBezTo>
                    <a:cubicBezTo>
                      <a:pt x="119" y="21"/>
                      <a:pt x="119" y="21"/>
                      <a:pt x="119" y="21"/>
                    </a:cubicBezTo>
                    <a:cubicBezTo>
                      <a:pt x="118" y="20"/>
                      <a:pt x="118" y="20"/>
                      <a:pt x="118" y="20"/>
                    </a:cubicBezTo>
                    <a:cubicBezTo>
                      <a:pt x="118" y="20"/>
                      <a:pt x="110" y="6"/>
                      <a:pt x="108" y="1"/>
                    </a:cubicBezTo>
                    <a:cubicBezTo>
                      <a:pt x="107" y="0"/>
                      <a:pt x="106" y="0"/>
                      <a:pt x="105" y="0"/>
                    </a:cubicBezTo>
                    <a:cubicBezTo>
                      <a:pt x="104" y="0"/>
                      <a:pt x="104" y="0"/>
                      <a:pt x="104" y="0"/>
                    </a:cubicBezTo>
                    <a:cubicBezTo>
                      <a:pt x="98" y="1"/>
                      <a:pt x="91" y="2"/>
                      <a:pt x="85" y="5"/>
                    </a:cubicBezTo>
                    <a:cubicBezTo>
                      <a:pt x="84" y="5"/>
                      <a:pt x="83" y="7"/>
                      <a:pt x="83" y="8"/>
                    </a:cubicBezTo>
                    <a:cubicBezTo>
                      <a:pt x="83" y="13"/>
                      <a:pt x="83" y="30"/>
                      <a:pt x="83" y="30"/>
                    </a:cubicBezTo>
                    <a:cubicBezTo>
                      <a:pt x="83" y="30"/>
                      <a:pt x="83" y="30"/>
                      <a:pt x="83" y="30"/>
                    </a:cubicBezTo>
                    <a:cubicBezTo>
                      <a:pt x="77" y="33"/>
                      <a:pt x="72" y="36"/>
                      <a:pt x="67" y="40"/>
                    </a:cubicBezTo>
                    <a:cubicBezTo>
                      <a:pt x="66" y="40"/>
                      <a:pt x="66" y="40"/>
                      <a:pt x="66" y="40"/>
                    </a:cubicBezTo>
                    <a:cubicBezTo>
                      <a:pt x="66" y="40"/>
                      <a:pt x="52" y="31"/>
                      <a:pt x="47" y="29"/>
                    </a:cubicBezTo>
                    <a:cubicBezTo>
                      <a:pt x="47" y="28"/>
                      <a:pt x="46" y="28"/>
                      <a:pt x="46" y="28"/>
                    </a:cubicBezTo>
                    <a:cubicBezTo>
                      <a:pt x="45" y="28"/>
                      <a:pt x="44" y="28"/>
                      <a:pt x="43" y="29"/>
                    </a:cubicBezTo>
                    <a:cubicBezTo>
                      <a:pt x="38" y="33"/>
                      <a:pt x="34" y="38"/>
                      <a:pt x="29" y="43"/>
                    </a:cubicBezTo>
                    <a:cubicBezTo>
                      <a:pt x="28" y="44"/>
                      <a:pt x="28" y="46"/>
                      <a:pt x="29" y="47"/>
                    </a:cubicBezTo>
                    <a:cubicBezTo>
                      <a:pt x="32" y="51"/>
                      <a:pt x="40" y="65"/>
                      <a:pt x="40" y="65"/>
                    </a:cubicBezTo>
                    <a:cubicBezTo>
                      <a:pt x="40" y="66"/>
                      <a:pt x="40" y="66"/>
                      <a:pt x="40" y="66"/>
                    </a:cubicBezTo>
                    <a:cubicBezTo>
                      <a:pt x="40" y="66"/>
                      <a:pt x="40" y="66"/>
                      <a:pt x="40" y="66"/>
                    </a:cubicBezTo>
                    <a:cubicBezTo>
                      <a:pt x="37" y="71"/>
                      <a:pt x="34" y="76"/>
                      <a:pt x="31" y="82"/>
                    </a:cubicBezTo>
                    <a:cubicBezTo>
                      <a:pt x="30" y="82"/>
                      <a:pt x="30" y="82"/>
                      <a:pt x="30" y="82"/>
                    </a:cubicBezTo>
                    <a:cubicBezTo>
                      <a:pt x="30" y="82"/>
                      <a:pt x="14" y="82"/>
                      <a:pt x="9" y="82"/>
                    </a:cubicBezTo>
                    <a:cubicBezTo>
                      <a:pt x="9" y="82"/>
                      <a:pt x="9" y="82"/>
                      <a:pt x="9" y="82"/>
                    </a:cubicBezTo>
                    <a:cubicBezTo>
                      <a:pt x="7" y="82"/>
                      <a:pt x="6" y="83"/>
                      <a:pt x="5" y="85"/>
                    </a:cubicBezTo>
                    <a:cubicBezTo>
                      <a:pt x="3" y="91"/>
                      <a:pt x="1" y="97"/>
                      <a:pt x="0" y="103"/>
                    </a:cubicBezTo>
                    <a:cubicBezTo>
                      <a:pt x="0" y="105"/>
                      <a:pt x="1" y="106"/>
                      <a:pt x="2" y="107"/>
                    </a:cubicBezTo>
                    <a:cubicBezTo>
                      <a:pt x="21" y="118"/>
                      <a:pt x="21" y="118"/>
                      <a:pt x="21" y="118"/>
                    </a:cubicBezTo>
                    <a:cubicBezTo>
                      <a:pt x="21" y="118"/>
                      <a:pt x="21" y="118"/>
                      <a:pt x="21" y="118"/>
                    </a:cubicBezTo>
                    <a:cubicBezTo>
                      <a:pt x="21" y="119"/>
                      <a:pt x="21" y="127"/>
                      <a:pt x="21" y="128"/>
                    </a:cubicBezTo>
                    <a:cubicBezTo>
                      <a:pt x="21" y="137"/>
                      <a:pt x="21" y="137"/>
                      <a:pt x="21" y="137"/>
                    </a:cubicBezTo>
                    <a:cubicBezTo>
                      <a:pt x="21" y="137"/>
                      <a:pt x="21" y="137"/>
                      <a:pt x="21" y="137"/>
                    </a:cubicBezTo>
                    <a:cubicBezTo>
                      <a:pt x="2" y="148"/>
                      <a:pt x="2" y="148"/>
                      <a:pt x="2" y="148"/>
                    </a:cubicBezTo>
                    <a:cubicBezTo>
                      <a:pt x="1" y="149"/>
                      <a:pt x="0" y="150"/>
                      <a:pt x="0" y="152"/>
                    </a:cubicBezTo>
                    <a:cubicBezTo>
                      <a:pt x="1" y="158"/>
                      <a:pt x="3" y="164"/>
                      <a:pt x="5" y="170"/>
                    </a:cubicBezTo>
                    <a:cubicBezTo>
                      <a:pt x="6" y="172"/>
                      <a:pt x="7" y="173"/>
                      <a:pt x="9" y="173"/>
                    </a:cubicBezTo>
                    <a:cubicBezTo>
                      <a:pt x="9" y="173"/>
                      <a:pt x="9" y="173"/>
                      <a:pt x="9" y="173"/>
                    </a:cubicBezTo>
                    <a:cubicBezTo>
                      <a:pt x="30" y="173"/>
                      <a:pt x="30" y="173"/>
                      <a:pt x="30" y="173"/>
                    </a:cubicBezTo>
                    <a:cubicBezTo>
                      <a:pt x="31" y="173"/>
                      <a:pt x="31" y="173"/>
                      <a:pt x="31" y="173"/>
                    </a:cubicBezTo>
                    <a:cubicBezTo>
                      <a:pt x="33" y="179"/>
                      <a:pt x="37" y="184"/>
                      <a:pt x="40" y="189"/>
                    </a:cubicBezTo>
                    <a:cubicBezTo>
                      <a:pt x="40" y="189"/>
                      <a:pt x="40" y="189"/>
                      <a:pt x="40" y="189"/>
                    </a:cubicBezTo>
                    <a:cubicBezTo>
                      <a:pt x="40" y="190"/>
                      <a:pt x="40" y="190"/>
                      <a:pt x="40" y="190"/>
                    </a:cubicBezTo>
                    <a:cubicBezTo>
                      <a:pt x="29" y="208"/>
                      <a:pt x="29" y="208"/>
                      <a:pt x="29" y="208"/>
                    </a:cubicBezTo>
                    <a:cubicBezTo>
                      <a:pt x="28" y="210"/>
                      <a:pt x="28" y="211"/>
                      <a:pt x="29" y="212"/>
                    </a:cubicBezTo>
                    <a:cubicBezTo>
                      <a:pt x="34" y="217"/>
                      <a:pt x="38" y="222"/>
                      <a:pt x="43" y="226"/>
                    </a:cubicBezTo>
                    <a:cubicBezTo>
                      <a:pt x="44" y="227"/>
                      <a:pt x="45" y="227"/>
                      <a:pt x="46" y="227"/>
                    </a:cubicBezTo>
                    <a:cubicBezTo>
                      <a:pt x="46" y="227"/>
                      <a:pt x="47" y="227"/>
                      <a:pt x="47" y="227"/>
                    </a:cubicBezTo>
                    <a:cubicBezTo>
                      <a:pt x="66" y="215"/>
                      <a:pt x="66" y="215"/>
                      <a:pt x="66" y="215"/>
                    </a:cubicBezTo>
                    <a:cubicBezTo>
                      <a:pt x="67" y="215"/>
                      <a:pt x="67" y="215"/>
                      <a:pt x="67" y="215"/>
                    </a:cubicBezTo>
                    <a:cubicBezTo>
                      <a:pt x="72" y="219"/>
                      <a:pt x="77" y="222"/>
                      <a:pt x="83" y="225"/>
                    </a:cubicBezTo>
                    <a:cubicBezTo>
                      <a:pt x="83" y="225"/>
                      <a:pt x="83" y="225"/>
                      <a:pt x="83" y="225"/>
                    </a:cubicBezTo>
                    <a:cubicBezTo>
                      <a:pt x="83" y="226"/>
                      <a:pt x="83" y="242"/>
                      <a:pt x="83" y="247"/>
                    </a:cubicBezTo>
                    <a:cubicBezTo>
                      <a:pt x="83" y="248"/>
                      <a:pt x="84" y="250"/>
                      <a:pt x="85" y="250"/>
                    </a:cubicBezTo>
                    <a:cubicBezTo>
                      <a:pt x="91" y="253"/>
                      <a:pt x="98" y="254"/>
                      <a:pt x="104" y="255"/>
                    </a:cubicBezTo>
                    <a:cubicBezTo>
                      <a:pt x="105" y="255"/>
                      <a:pt x="105" y="255"/>
                      <a:pt x="105" y="255"/>
                    </a:cubicBezTo>
                    <a:cubicBezTo>
                      <a:pt x="106" y="255"/>
                      <a:pt x="107" y="255"/>
                      <a:pt x="108" y="254"/>
                    </a:cubicBezTo>
                    <a:cubicBezTo>
                      <a:pt x="118" y="235"/>
                      <a:pt x="118" y="235"/>
                      <a:pt x="118" y="235"/>
                    </a:cubicBezTo>
                    <a:cubicBezTo>
                      <a:pt x="118" y="235"/>
                      <a:pt x="119" y="234"/>
                      <a:pt x="119" y="234"/>
                    </a:cubicBezTo>
                    <a:cubicBezTo>
                      <a:pt x="128" y="235"/>
                      <a:pt x="128" y="235"/>
                      <a:pt x="128" y="235"/>
                    </a:cubicBezTo>
                    <a:cubicBezTo>
                      <a:pt x="137" y="234"/>
                      <a:pt x="137" y="234"/>
                      <a:pt x="137" y="234"/>
                    </a:cubicBezTo>
                    <a:cubicBezTo>
                      <a:pt x="138" y="235"/>
                      <a:pt x="138" y="235"/>
                      <a:pt x="138" y="235"/>
                    </a:cubicBezTo>
                    <a:cubicBezTo>
                      <a:pt x="148" y="254"/>
                      <a:pt x="148" y="254"/>
                      <a:pt x="148" y="254"/>
                    </a:cubicBezTo>
                    <a:cubicBezTo>
                      <a:pt x="149" y="255"/>
                      <a:pt x="150" y="255"/>
                      <a:pt x="152" y="255"/>
                    </a:cubicBezTo>
                    <a:cubicBezTo>
                      <a:pt x="152" y="255"/>
                      <a:pt x="152" y="255"/>
                      <a:pt x="152" y="255"/>
                    </a:cubicBezTo>
                    <a:cubicBezTo>
                      <a:pt x="159" y="254"/>
                      <a:pt x="165" y="253"/>
                      <a:pt x="171" y="250"/>
                    </a:cubicBezTo>
                    <a:cubicBezTo>
                      <a:pt x="173" y="250"/>
                      <a:pt x="174" y="248"/>
                      <a:pt x="174" y="247"/>
                    </a:cubicBezTo>
                    <a:cubicBezTo>
                      <a:pt x="173" y="233"/>
                      <a:pt x="173" y="233"/>
                      <a:pt x="173" y="233"/>
                    </a:cubicBezTo>
                    <a:cubicBezTo>
                      <a:pt x="173" y="225"/>
                      <a:pt x="173" y="225"/>
                      <a:pt x="173" y="225"/>
                    </a:cubicBezTo>
                    <a:cubicBezTo>
                      <a:pt x="174" y="225"/>
                      <a:pt x="174" y="225"/>
                      <a:pt x="174" y="225"/>
                    </a:cubicBezTo>
                    <a:cubicBezTo>
                      <a:pt x="179" y="222"/>
                      <a:pt x="184" y="219"/>
                      <a:pt x="190" y="215"/>
                    </a:cubicBezTo>
                    <a:cubicBezTo>
                      <a:pt x="190" y="215"/>
                      <a:pt x="190" y="215"/>
                      <a:pt x="190" y="215"/>
                    </a:cubicBezTo>
                    <a:cubicBezTo>
                      <a:pt x="190" y="215"/>
                      <a:pt x="190" y="215"/>
                      <a:pt x="190" y="215"/>
                    </a:cubicBezTo>
                    <a:cubicBezTo>
                      <a:pt x="209" y="227"/>
                      <a:pt x="209" y="227"/>
                      <a:pt x="209" y="227"/>
                    </a:cubicBezTo>
                    <a:cubicBezTo>
                      <a:pt x="209" y="227"/>
                      <a:pt x="210" y="227"/>
                      <a:pt x="211" y="227"/>
                    </a:cubicBezTo>
                    <a:cubicBezTo>
                      <a:pt x="211" y="227"/>
                      <a:pt x="212" y="227"/>
                      <a:pt x="213" y="226"/>
                    </a:cubicBezTo>
                    <a:cubicBezTo>
                      <a:pt x="218" y="222"/>
                      <a:pt x="222" y="217"/>
                      <a:pt x="227" y="212"/>
                    </a:cubicBezTo>
                    <a:cubicBezTo>
                      <a:pt x="228" y="211"/>
                      <a:pt x="228" y="210"/>
                      <a:pt x="227" y="208"/>
                    </a:cubicBezTo>
                    <a:cubicBezTo>
                      <a:pt x="216" y="190"/>
                      <a:pt x="216" y="190"/>
                      <a:pt x="216" y="190"/>
                    </a:cubicBezTo>
                    <a:cubicBezTo>
                      <a:pt x="216" y="190"/>
                      <a:pt x="216" y="190"/>
                      <a:pt x="216" y="190"/>
                    </a:cubicBezTo>
                    <a:cubicBezTo>
                      <a:pt x="216" y="190"/>
                      <a:pt x="216" y="189"/>
                      <a:pt x="216" y="189"/>
                    </a:cubicBezTo>
                    <a:cubicBezTo>
                      <a:pt x="220" y="184"/>
                      <a:pt x="223" y="178"/>
                      <a:pt x="225" y="173"/>
                    </a:cubicBezTo>
                    <a:cubicBezTo>
                      <a:pt x="226" y="173"/>
                      <a:pt x="226" y="173"/>
                      <a:pt x="226" y="173"/>
                    </a:cubicBezTo>
                    <a:cubicBezTo>
                      <a:pt x="247" y="173"/>
                      <a:pt x="247" y="173"/>
                      <a:pt x="247" y="173"/>
                    </a:cubicBezTo>
                    <a:cubicBezTo>
                      <a:pt x="248" y="173"/>
                      <a:pt x="248" y="173"/>
                      <a:pt x="248" y="173"/>
                    </a:cubicBezTo>
                    <a:cubicBezTo>
                      <a:pt x="249" y="173"/>
                      <a:pt x="250" y="172"/>
                      <a:pt x="251" y="170"/>
                    </a:cubicBezTo>
                    <a:cubicBezTo>
                      <a:pt x="253" y="164"/>
                      <a:pt x="255" y="158"/>
                      <a:pt x="256" y="152"/>
                    </a:cubicBezTo>
                    <a:cubicBezTo>
                      <a:pt x="256" y="150"/>
                      <a:pt x="256" y="149"/>
                      <a:pt x="254" y="148"/>
                    </a:cubicBezTo>
                    <a:cubicBezTo>
                      <a:pt x="235" y="137"/>
                      <a:pt x="235" y="137"/>
                      <a:pt x="235" y="137"/>
                    </a:cubicBezTo>
                    <a:cubicBezTo>
                      <a:pt x="235" y="137"/>
                      <a:pt x="235" y="137"/>
                      <a:pt x="235" y="137"/>
                    </a:cubicBezTo>
                    <a:cubicBezTo>
                      <a:pt x="235" y="127"/>
                      <a:pt x="235" y="127"/>
                      <a:pt x="235" y="127"/>
                    </a:cubicBezTo>
                    <a:cubicBezTo>
                      <a:pt x="235" y="118"/>
                      <a:pt x="235" y="118"/>
                      <a:pt x="235" y="118"/>
                    </a:cubicBezTo>
                    <a:cubicBezTo>
                      <a:pt x="235" y="118"/>
                      <a:pt x="235" y="118"/>
                      <a:pt x="235" y="118"/>
                    </a:cubicBezTo>
                    <a:cubicBezTo>
                      <a:pt x="254" y="107"/>
                      <a:pt x="254" y="107"/>
                      <a:pt x="254" y="107"/>
                    </a:cubicBezTo>
                    <a:cubicBezTo>
                      <a:pt x="256" y="106"/>
                      <a:pt x="256" y="105"/>
                      <a:pt x="256" y="103"/>
                    </a:cubicBezTo>
                    <a:cubicBezTo>
                      <a:pt x="255" y="97"/>
                      <a:pt x="253" y="91"/>
                      <a:pt x="251" y="85"/>
                    </a:cubicBezTo>
                    <a:cubicBezTo>
                      <a:pt x="250" y="83"/>
                      <a:pt x="249" y="82"/>
                      <a:pt x="248" y="82"/>
                    </a:cubicBezTo>
                    <a:cubicBezTo>
                      <a:pt x="247" y="82"/>
                      <a:pt x="247" y="82"/>
                      <a:pt x="247" y="82"/>
                    </a:cubicBezTo>
                    <a:cubicBezTo>
                      <a:pt x="243" y="82"/>
                      <a:pt x="226" y="82"/>
                      <a:pt x="226" y="82"/>
                    </a:cubicBezTo>
                    <a:cubicBezTo>
                      <a:pt x="225" y="82"/>
                      <a:pt x="225" y="82"/>
                      <a:pt x="225" y="82"/>
                    </a:cubicBezTo>
                    <a:cubicBezTo>
                      <a:pt x="223" y="76"/>
                      <a:pt x="220" y="71"/>
                      <a:pt x="216" y="66"/>
                    </a:cubicBezTo>
                    <a:cubicBezTo>
                      <a:pt x="216" y="66"/>
                      <a:pt x="216" y="66"/>
                      <a:pt x="216" y="66"/>
                    </a:cubicBezTo>
                    <a:cubicBezTo>
                      <a:pt x="216" y="65"/>
                      <a:pt x="216" y="65"/>
                      <a:pt x="216" y="65"/>
                    </a:cubicBezTo>
                    <a:cubicBezTo>
                      <a:pt x="216" y="65"/>
                      <a:pt x="225" y="51"/>
                      <a:pt x="227" y="47"/>
                    </a:cubicBezTo>
                    <a:cubicBezTo>
                      <a:pt x="228" y="46"/>
                      <a:pt x="228" y="44"/>
                      <a:pt x="227" y="43"/>
                    </a:cubicBezTo>
                    <a:cubicBezTo>
                      <a:pt x="223" y="38"/>
                      <a:pt x="218" y="33"/>
                      <a:pt x="213" y="29"/>
                    </a:cubicBezTo>
                    <a:cubicBezTo>
                      <a:pt x="212" y="28"/>
                      <a:pt x="211" y="28"/>
                      <a:pt x="211" y="28"/>
                    </a:cubicBezTo>
                    <a:cubicBezTo>
                      <a:pt x="210" y="28"/>
                      <a:pt x="209" y="28"/>
                      <a:pt x="209" y="29"/>
                    </a:cubicBezTo>
                    <a:cubicBezTo>
                      <a:pt x="205" y="31"/>
                      <a:pt x="190" y="40"/>
                      <a:pt x="190" y="40"/>
                    </a:cubicBezTo>
                    <a:cubicBezTo>
                      <a:pt x="190" y="40"/>
                      <a:pt x="190" y="40"/>
                      <a:pt x="190" y="40"/>
                    </a:cubicBezTo>
                    <a:cubicBezTo>
                      <a:pt x="185" y="36"/>
                      <a:pt x="179" y="33"/>
                      <a:pt x="174" y="30"/>
                    </a:cubicBezTo>
                    <a:cubicBezTo>
                      <a:pt x="173" y="30"/>
                      <a:pt x="173" y="30"/>
                      <a:pt x="173" y="30"/>
                    </a:cubicBezTo>
                    <a:cubicBezTo>
                      <a:pt x="173" y="25"/>
                      <a:pt x="173" y="25"/>
                      <a:pt x="173" y="25"/>
                    </a:cubicBezTo>
                    <a:cubicBezTo>
                      <a:pt x="174" y="8"/>
                      <a:pt x="174" y="8"/>
                      <a:pt x="174" y="8"/>
                    </a:cubicBezTo>
                    <a:cubicBezTo>
                      <a:pt x="174" y="7"/>
                      <a:pt x="173" y="5"/>
                      <a:pt x="171" y="5"/>
                    </a:cubicBezTo>
                    <a:cubicBezTo>
                      <a:pt x="165" y="2"/>
                      <a:pt x="158" y="1"/>
                      <a:pt x="152" y="0"/>
                    </a:cubicBezTo>
                    <a:cubicBezTo>
                      <a:pt x="152" y="0"/>
                      <a:pt x="152" y="0"/>
                      <a:pt x="152" y="0"/>
                    </a:cubicBezTo>
                  </a:path>
                </a:pathLst>
              </a:custGeom>
              <a:solidFill>
                <a:schemeClr val="tx2">
                  <a:lumMod val="50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grpSp>
        <p:cxnSp>
          <p:nvCxnSpPr>
            <p:cNvPr id="94" name="Straight Arrow Connector 93"/>
            <p:cNvCxnSpPr/>
            <p:nvPr/>
          </p:nvCxnSpPr>
          <p:spPr bwMode="auto">
            <a:xfrm>
              <a:off x="2540652" y="5468891"/>
              <a:ext cx="3457294" cy="0"/>
            </a:xfrm>
            <a:prstGeom prst="straightConnector1">
              <a:avLst/>
            </a:prstGeom>
            <a:noFill/>
            <a:ln w="19050" cap="rnd" cmpd="sng" algn="ctr">
              <a:solidFill>
                <a:schemeClr val="tx2"/>
              </a:solidFill>
              <a:prstDash val="solid"/>
              <a:round/>
              <a:headEnd type="none" w="med" len="med"/>
              <a:tailEnd type="arrow"/>
            </a:ln>
            <a:effectLst/>
          </p:spPr>
        </p:cxnSp>
        <p:sp>
          <p:nvSpPr>
            <p:cNvPr id="31" name="TextBox 30"/>
            <p:cNvSpPr txBox="1"/>
            <p:nvPr/>
          </p:nvSpPr>
          <p:spPr>
            <a:xfrm>
              <a:off x="3265516" y="5392140"/>
              <a:ext cx="1524204" cy="153504"/>
            </a:xfrm>
            <a:prstGeom prst="rect">
              <a:avLst/>
            </a:prstGeom>
            <a:solidFill>
              <a:schemeClr val="bg1"/>
            </a:solidFill>
          </p:spPr>
          <p:txBody>
            <a:bodyPr wrap="square" tIns="0" bIns="0" rtlCol="0" anchor="t" anchorCtr="0">
              <a:spAutoFit/>
            </a:bodyPr>
            <a:lstStyle/>
            <a:p>
              <a:pPr algn="ctr" eaLnBrk="0" fontAlgn="base" hangingPunct="0">
                <a:lnSpc>
                  <a:spcPct val="95000"/>
                </a:lnSpc>
                <a:spcBef>
                  <a:spcPct val="0"/>
                </a:spcBef>
                <a:spcAft>
                  <a:spcPct val="0"/>
                </a:spcAft>
              </a:pPr>
              <a:r>
                <a:rPr lang="en-US" sz="1050" dirty="0">
                  <a:solidFill>
                    <a:srgbClr val="12909D"/>
                  </a:solidFill>
                  <a:ea typeface="MS PGothic" charset="0"/>
                  <a:cs typeface="Arial"/>
                </a:rPr>
                <a:t>Application Lifecycle</a:t>
              </a:r>
            </a:p>
          </p:txBody>
        </p:sp>
        <p:sp>
          <p:nvSpPr>
            <p:cNvPr id="34" name="TextBox 33"/>
            <p:cNvSpPr txBox="1"/>
            <p:nvPr/>
          </p:nvSpPr>
          <p:spPr>
            <a:xfrm>
              <a:off x="6041365" y="3290449"/>
              <a:ext cx="954453" cy="355482"/>
            </a:xfrm>
            <a:prstGeom prst="rect">
              <a:avLst/>
            </a:prstGeom>
            <a:noFill/>
          </p:spPr>
          <p:txBody>
            <a:bodyPr wrap="square" rtlCol="0" anchor="t" anchorCtr="0">
              <a:spAutoFit/>
            </a:bodyPr>
            <a:lstStyle/>
            <a:p>
              <a:pPr algn="ctr" eaLnBrk="0" fontAlgn="base" hangingPunct="0">
                <a:lnSpc>
                  <a:spcPct val="95000"/>
                </a:lnSpc>
                <a:spcBef>
                  <a:spcPct val="0"/>
                </a:spcBef>
                <a:spcAft>
                  <a:spcPct val="0"/>
                </a:spcAft>
              </a:pPr>
              <a:r>
                <a:rPr lang="en-US" dirty="0">
                  <a:ln w="3175">
                    <a:solidFill>
                      <a:srgbClr val="12909D"/>
                    </a:solidFill>
                  </a:ln>
                  <a:solidFill>
                    <a:srgbClr val="12909D"/>
                  </a:solidFill>
                  <a:ea typeface="MS PGothic" charset="0"/>
                  <a:cs typeface="Arial"/>
                </a:rPr>
                <a:t>Exploit</a:t>
              </a:r>
            </a:p>
          </p:txBody>
        </p:sp>
        <p:grpSp>
          <p:nvGrpSpPr>
            <p:cNvPr id="112" name="Group 111"/>
            <p:cNvGrpSpPr/>
            <p:nvPr/>
          </p:nvGrpSpPr>
          <p:grpSpPr>
            <a:xfrm>
              <a:off x="6280424" y="2811286"/>
              <a:ext cx="511142" cy="442685"/>
              <a:chOff x="6886575" y="2090738"/>
              <a:chExt cx="3022601" cy="2617787"/>
            </a:xfrm>
          </p:grpSpPr>
          <p:sp>
            <p:nvSpPr>
              <p:cNvPr id="109" name="Freeform 6"/>
              <p:cNvSpPr>
                <a:spLocks/>
              </p:cNvSpPr>
              <p:nvPr/>
            </p:nvSpPr>
            <p:spPr bwMode="auto">
              <a:xfrm>
                <a:off x="6886575" y="2090738"/>
                <a:ext cx="3022601" cy="2617787"/>
              </a:xfrm>
              <a:custGeom>
                <a:avLst/>
                <a:gdLst>
                  <a:gd name="T0" fmla="*/ 36 w 806"/>
                  <a:gd name="T1" fmla="*/ 558 h 698"/>
                  <a:gd name="T2" fmla="*/ 322 w 806"/>
                  <a:gd name="T3" fmla="*/ 63 h 698"/>
                  <a:gd name="T4" fmla="*/ 484 w 806"/>
                  <a:gd name="T5" fmla="*/ 63 h 698"/>
                  <a:gd name="T6" fmla="*/ 770 w 806"/>
                  <a:gd name="T7" fmla="*/ 558 h 698"/>
                  <a:gd name="T8" fmla="*/ 689 w 806"/>
                  <a:gd name="T9" fmla="*/ 698 h 698"/>
                  <a:gd name="T10" fmla="*/ 117 w 806"/>
                  <a:gd name="T11" fmla="*/ 698 h 698"/>
                  <a:gd name="T12" fmla="*/ 36 w 806"/>
                  <a:gd name="T13" fmla="*/ 558 h 698"/>
                </a:gdLst>
                <a:ahLst/>
                <a:cxnLst>
                  <a:cxn ang="0">
                    <a:pos x="T0" y="T1"/>
                  </a:cxn>
                  <a:cxn ang="0">
                    <a:pos x="T2" y="T3"/>
                  </a:cxn>
                  <a:cxn ang="0">
                    <a:pos x="T4" y="T5"/>
                  </a:cxn>
                  <a:cxn ang="0">
                    <a:pos x="T6" y="T7"/>
                  </a:cxn>
                  <a:cxn ang="0">
                    <a:pos x="T8" y="T9"/>
                  </a:cxn>
                  <a:cxn ang="0">
                    <a:pos x="T10" y="T11"/>
                  </a:cxn>
                  <a:cxn ang="0">
                    <a:pos x="T12" y="T13"/>
                  </a:cxn>
                </a:cxnLst>
                <a:rect l="0" t="0" r="r" b="b"/>
                <a:pathLst>
                  <a:path w="806" h="698">
                    <a:moveTo>
                      <a:pt x="36" y="558"/>
                    </a:moveTo>
                    <a:cubicBezTo>
                      <a:pt x="322" y="63"/>
                      <a:pt x="322" y="63"/>
                      <a:pt x="322" y="63"/>
                    </a:cubicBezTo>
                    <a:cubicBezTo>
                      <a:pt x="358" y="0"/>
                      <a:pt x="448" y="0"/>
                      <a:pt x="484" y="63"/>
                    </a:cubicBezTo>
                    <a:cubicBezTo>
                      <a:pt x="770" y="558"/>
                      <a:pt x="770" y="558"/>
                      <a:pt x="770" y="558"/>
                    </a:cubicBezTo>
                    <a:cubicBezTo>
                      <a:pt x="806" y="620"/>
                      <a:pt x="761" y="698"/>
                      <a:pt x="689" y="698"/>
                    </a:cubicBezTo>
                    <a:cubicBezTo>
                      <a:pt x="117" y="698"/>
                      <a:pt x="117" y="698"/>
                      <a:pt x="117" y="698"/>
                    </a:cubicBezTo>
                    <a:cubicBezTo>
                      <a:pt x="45" y="698"/>
                      <a:pt x="0" y="620"/>
                      <a:pt x="36" y="558"/>
                    </a:cubicBezTo>
                    <a:close/>
                  </a:path>
                </a:pathLst>
              </a:custGeom>
              <a:solidFill>
                <a:schemeClr val="tx2">
                  <a:lumMod val="50000"/>
                </a:schemeClr>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110" name="Freeform 7"/>
              <p:cNvSpPr>
                <a:spLocks/>
              </p:cNvSpPr>
              <p:nvPr/>
            </p:nvSpPr>
            <p:spPr bwMode="auto">
              <a:xfrm>
                <a:off x="7200900" y="2390775"/>
                <a:ext cx="2392363" cy="2078037"/>
              </a:xfrm>
              <a:custGeom>
                <a:avLst/>
                <a:gdLst>
                  <a:gd name="T0" fmla="*/ 33 w 638"/>
                  <a:gd name="T1" fmla="*/ 554 h 554"/>
                  <a:gd name="T2" fmla="*/ 7 w 638"/>
                  <a:gd name="T3" fmla="*/ 539 h 554"/>
                  <a:gd name="T4" fmla="*/ 7 w 638"/>
                  <a:gd name="T5" fmla="*/ 510 h 554"/>
                  <a:gd name="T6" fmla="*/ 294 w 638"/>
                  <a:gd name="T7" fmla="*/ 14 h 554"/>
                  <a:gd name="T8" fmla="*/ 319 w 638"/>
                  <a:gd name="T9" fmla="*/ 0 h 554"/>
                  <a:gd name="T10" fmla="*/ 344 w 638"/>
                  <a:gd name="T11" fmla="*/ 14 h 554"/>
                  <a:gd name="T12" fmla="*/ 631 w 638"/>
                  <a:gd name="T13" fmla="*/ 510 h 554"/>
                  <a:gd name="T14" fmla="*/ 631 w 638"/>
                  <a:gd name="T15" fmla="*/ 539 h 554"/>
                  <a:gd name="T16" fmla="*/ 605 w 638"/>
                  <a:gd name="T17" fmla="*/ 554 h 554"/>
                  <a:gd name="T18" fmla="*/ 33 w 638"/>
                  <a:gd name="T1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8" h="554">
                    <a:moveTo>
                      <a:pt x="33" y="554"/>
                    </a:moveTo>
                    <a:cubicBezTo>
                      <a:pt x="18" y="554"/>
                      <a:pt x="11" y="545"/>
                      <a:pt x="7" y="539"/>
                    </a:cubicBezTo>
                    <a:cubicBezTo>
                      <a:pt x="4" y="534"/>
                      <a:pt x="0" y="523"/>
                      <a:pt x="7" y="510"/>
                    </a:cubicBezTo>
                    <a:cubicBezTo>
                      <a:pt x="294" y="14"/>
                      <a:pt x="294" y="14"/>
                      <a:pt x="294" y="14"/>
                    </a:cubicBezTo>
                    <a:cubicBezTo>
                      <a:pt x="301" y="2"/>
                      <a:pt x="313" y="0"/>
                      <a:pt x="319" y="0"/>
                    </a:cubicBezTo>
                    <a:cubicBezTo>
                      <a:pt x="325" y="0"/>
                      <a:pt x="337" y="2"/>
                      <a:pt x="344" y="14"/>
                    </a:cubicBezTo>
                    <a:cubicBezTo>
                      <a:pt x="631" y="510"/>
                      <a:pt x="631" y="510"/>
                      <a:pt x="631" y="510"/>
                    </a:cubicBezTo>
                    <a:cubicBezTo>
                      <a:pt x="638" y="523"/>
                      <a:pt x="634" y="534"/>
                      <a:pt x="631" y="539"/>
                    </a:cubicBezTo>
                    <a:cubicBezTo>
                      <a:pt x="627" y="545"/>
                      <a:pt x="620" y="554"/>
                      <a:pt x="605" y="554"/>
                    </a:cubicBezTo>
                    <a:lnTo>
                      <a:pt x="33" y="554"/>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000000"/>
                  </a:solidFill>
                  <a:latin typeface="AauxPro OT Medium" charset="0"/>
                  <a:ea typeface="MS PGothic" charset="0"/>
                </a:endParaRPr>
              </a:p>
            </p:txBody>
          </p:sp>
          <p:sp>
            <p:nvSpPr>
              <p:cNvPr id="111" name="Freeform 8"/>
              <p:cNvSpPr>
                <a:spLocks noEditPoints="1"/>
              </p:cNvSpPr>
              <p:nvPr/>
            </p:nvSpPr>
            <p:spPr bwMode="auto">
              <a:xfrm>
                <a:off x="8240713" y="2889250"/>
                <a:ext cx="314325" cy="1373187"/>
              </a:xfrm>
              <a:custGeom>
                <a:avLst/>
                <a:gdLst>
                  <a:gd name="T0" fmla="*/ 0 w 84"/>
                  <a:gd name="T1" fmla="*/ 326 h 366"/>
                  <a:gd name="T2" fmla="*/ 12 w 84"/>
                  <a:gd name="T3" fmla="*/ 297 h 366"/>
                  <a:gd name="T4" fmla="*/ 41 w 84"/>
                  <a:gd name="T5" fmla="*/ 287 h 366"/>
                  <a:gd name="T6" fmla="*/ 72 w 84"/>
                  <a:gd name="T7" fmla="*/ 297 h 366"/>
                  <a:gd name="T8" fmla="*/ 84 w 84"/>
                  <a:gd name="T9" fmla="*/ 326 h 366"/>
                  <a:gd name="T10" fmla="*/ 72 w 84"/>
                  <a:gd name="T11" fmla="*/ 355 h 366"/>
                  <a:gd name="T12" fmla="*/ 41 w 84"/>
                  <a:gd name="T13" fmla="*/ 366 h 366"/>
                  <a:gd name="T14" fmla="*/ 12 w 84"/>
                  <a:gd name="T15" fmla="*/ 355 h 366"/>
                  <a:gd name="T16" fmla="*/ 0 w 84"/>
                  <a:gd name="T17" fmla="*/ 326 h 366"/>
                  <a:gd name="T18" fmla="*/ 8 w 84"/>
                  <a:gd name="T19" fmla="*/ 0 h 366"/>
                  <a:gd name="T20" fmla="*/ 76 w 84"/>
                  <a:gd name="T21" fmla="*/ 0 h 366"/>
                  <a:gd name="T22" fmla="*/ 76 w 84"/>
                  <a:gd name="T23" fmla="*/ 169 h 366"/>
                  <a:gd name="T24" fmla="*/ 63 w 84"/>
                  <a:gd name="T25" fmla="*/ 253 h 366"/>
                  <a:gd name="T26" fmla="*/ 21 w 84"/>
                  <a:gd name="T27" fmla="*/ 253 h 366"/>
                  <a:gd name="T28" fmla="*/ 8 w 84"/>
                  <a:gd name="T29" fmla="*/ 169 h 366"/>
                  <a:gd name="T30" fmla="*/ 8 w 84"/>
                  <a:gd name="T3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366">
                    <a:moveTo>
                      <a:pt x="0" y="326"/>
                    </a:moveTo>
                    <a:cubicBezTo>
                      <a:pt x="0" y="314"/>
                      <a:pt x="4" y="304"/>
                      <a:pt x="12" y="297"/>
                    </a:cubicBezTo>
                    <a:cubicBezTo>
                      <a:pt x="19" y="290"/>
                      <a:pt x="29" y="287"/>
                      <a:pt x="41" y="287"/>
                    </a:cubicBezTo>
                    <a:cubicBezTo>
                      <a:pt x="55" y="287"/>
                      <a:pt x="65" y="290"/>
                      <a:pt x="72" y="297"/>
                    </a:cubicBezTo>
                    <a:cubicBezTo>
                      <a:pt x="80" y="304"/>
                      <a:pt x="84" y="314"/>
                      <a:pt x="84" y="326"/>
                    </a:cubicBezTo>
                    <a:cubicBezTo>
                      <a:pt x="84" y="338"/>
                      <a:pt x="80" y="348"/>
                      <a:pt x="72" y="355"/>
                    </a:cubicBezTo>
                    <a:cubicBezTo>
                      <a:pt x="65" y="362"/>
                      <a:pt x="55" y="366"/>
                      <a:pt x="41" y="366"/>
                    </a:cubicBezTo>
                    <a:cubicBezTo>
                      <a:pt x="29" y="366"/>
                      <a:pt x="19" y="362"/>
                      <a:pt x="12" y="355"/>
                    </a:cubicBezTo>
                    <a:cubicBezTo>
                      <a:pt x="4" y="348"/>
                      <a:pt x="0" y="338"/>
                      <a:pt x="0" y="326"/>
                    </a:cubicBezTo>
                    <a:close/>
                    <a:moveTo>
                      <a:pt x="8" y="0"/>
                    </a:moveTo>
                    <a:cubicBezTo>
                      <a:pt x="76" y="0"/>
                      <a:pt x="76" y="0"/>
                      <a:pt x="76" y="0"/>
                    </a:cubicBezTo>
                    <a:cubicBezTo>
                      <a:pt x="76" y="169"/>
                      <a:pt x="76" y="169"/>
                      <a:pt x="76" y="169"/>
                    </a:cubicBezTo>
                    <a:cubicBezTo>
                      <a:pt x="63" y="253"/>
                      <a:pt x="63" y="253"/>
                      <a:pt x="63" y="253"/>
                    </a:cubicBezTo>
                    <a:cubicBezTo>
                      <a:pt x="21" y="253"/>
                      <a:pt x="21" y="253"/>
                      <a:pt x="21" y="253"/>
                    </a:cubicBezTo>
                    <a:cubicBezTo>
                      <a:pt x="8" y="169"/>
                      <a:pt x="8" y="169"/>
                      <a:pt x="8" y="169"/>
                    </a:cubicBezTo>
                    <a:lnTo>
                      <a:pt x="8"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en-US" dirty="0">
                  <a:solidFill>
                    <a:srgbClr val="FFFFFF"/>
                  </a:solidFill>
                  <a:latin typeface="AauxPro OT Medium" charset="0"/>
                  <a:ea typeface="MS PGothic" charset="0"/>
                </a:endParaRPr>
              </a:p>
            </p:txBody>
          </p:sp>
        </p:grpSp>
      </p:grpSp>
    </p:spTree>
    <p:extLst>
      <p:ext uri="{BB962C8B-B14F-4D97-AF65-F5344CB8AC3E}">
        <p14:creationId xmlns:p14="http://schemas.microsoft.com/office/powerpoint/2010/main" val="360907504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Static Analysis for </a:t>
            </a:r>
            <a:br>
              <a:rPr lang="en-GB" sz="3200" dirty="0" smtClean="0"/>
            </a:br>
            <a:r>
              <a:rPr lang="en-GB" sz="3200" dirty="0" smtClean="0"/>
              <a:t>all development stages</a:t>
            </a:r>
            <a:endParaRPr lang="en-GB" sz="3200" dirty="0"/>
          </a:p>
        </p:txBody>
      </p:sp>
      <p:grpSp>
        <p:nvGrpSpPr>
          <p:cNvPr id="3" name="Group 46"/>
          <p:cNvGrpSpPr/>
          <p:nvPr/>
        </p:nvGrpSpPr>
        <p:grpSpPr>
          <a:xfrm>
            <a:off x="4831122" y="4899052"/>
            <a:ext cx="1224577" cy="928807"/>
            <a:chOff x="222951" y="2989158"/>
            <a:chExt cx="1632768" cy="1238408"/>
          </a:xfrm>
        </p:grpSpPr>
        <p:sp>
          <p:nvSpPr>
            <p:cNvPr id="4" name="Rectangle 3"/>
            <p:cNvSpPr/>
            <p:nvPr/>
          </p:nvSpPr>
          <p:spPr bwMode="auto">
            <a:xfrm>
              <a:off x="364055" y="3118795"/>
              <a:ext cx="1491664" cy="11087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5" name="Oval 4"/>
            <p:cNvSpPr/>
            <p:nvPr/>
          </p:nvSpPr>
          <p:spPr bwMode="auto">
            <a:xfrm>
              <a:off x="222951" y="2989158"/>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dirty="0">
                  <a:solidFill>
                    <a:srgbClr val="FFFFFF"/>
                  </a:solidFill>
                  <a:latin typeface="Calibri" charset="0"/>
                  <a:ea typeface="Calibri" charset="0"/>
                  <a:cs typeface="Calibri" charset="0"/>
                </a:rPr>
                <a:t>6</a:t>
              </a:r>
            </a:p>
          </p:txBody>
        </p:sp>
        <p:pic>
          <p:nvPicPr>
            <p:cNvPr id="6"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159" y="3208845"/>
              <a:ext cx="1239694" cy="697328"/>
            </a:xfrm>
            <a:prstGeom prst="rect">
              <a:avLst/>
            </a:prstGeom>
            <a:noFill/>
            <a:ln w="9525">
              <a:noFill/>
              <a:miter lim="800000"/>
              <a:headEnd/>
              <a:tailEnd/>
            </a:ln>
          </p:spPr>
        </p:pic>
        <p:sp>
          <p:nvSpPr>
            <p:cNvPr id="7" name="TextBox 6"/>
            <p:cNvSpPr txBox="1"/>
            <p:nvPr/>
          </p:nvSpPr>
          <p:spPr>
            <a:xfrm>
              <a:off x="557116" y="3375791"/>
              <a:ext cx="1077646" cy="353942"/>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Check In</a:t>
              </a:r>
            </a:p>
          </p:txBody>
        </p:sp>
        <p:pic>
          <p:nvPicPr>
            <p:cNvPr id="8" name="Picture 4" descr="Gi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6029" y="3918968"/>
              <a:ext cx="737951" cy="308598"/>
            </a:xfrm>
            <a:prstGeom prst="rect">
              <a:avLst/>
            </a:prstGeom>
            <a:noFill/>
          </p:spPr>
        </p:pic>
      </p:grpSp>
      <p:sp>
        <p:nvSpPr>
          <p:cNvPr id="9" name="TextBox 8"/>
          <p:cNvSpPr txBox="1"/>
          <p:nvPr/>
        </p:nvSpPr>
        <p:spPr>
          <a:xfrm>
            <a:off x="7483335" y="6136174"/>
            <a:ext cx="1124027" cy="216982"/>
          </a:xfrm>
          <a:prstGeom prst="rect">
            <a:avLst/>
          </a:prstGeom>
          <a:noFill/>
        </p:spPr>
        <p:txBody>
          <a:bodyPr wrap="none" rtlCol="0">
            <a:spAutoFit/>
          </a:bodyPr>
          <a:lstStyle/>
          <a:p>
            <a:r>
              <a:rPr lang="en-US" sz="900" dirty="0">
                <a:solidFill>
                  <a:srgbClr val="000000"/>
                </a:solidFill>
                <a:latin typeface="Century Gothic" panose="020B0502020202020204" pitchFamily="34" charset="0"/>
                <a:cs typeface="Museo Sans 300"/>
              </a:rPr>
              <a:t>Veracode Plugin</a:t>
            </a:r>
          </a:p>
        </p:txBody>
      </p:sp>
      <p:sp>
        <p:nvSpPr>
          <p:cNvPr id="10" name="TextBox 9"/>
          <p:cNvSpPr txBox="1"/>
          <p:nvPr/>
        </p:nvSpPr>
        <p:spPr>
          <a:xfrm>
            <a:off x="7505637" y="5879318"/>
            <a:ext cx="833883" cy="216982"/>
          </a:xfrm>
          <a:prstGeom prst="rect">
            <a:avLst/>
          </a:prstGeom>
          <a:noFill/>
        </p:spPr>
        <p:txBody>
          <a:bodyPr wrap="none" rtlCol="0">
            <a:spAutoFit/>
          </a:bodyPr>
          <a:lstStyle/>
          <a:p>
            <a:r>
              <a:rPr lang="en-US" sz="900" dirty="0">
                <a:solidFill>
                  <a:srgbClr val="000000"/>
                </a:solidFill>
                <a:latin typeface="Century Gothic" panose="020B0502020202020204" pitchFamily="34" charset="0"/>
                <a:cs typeface="Museo Sans 300"/>
              </a:rPr>
              <a:t>Automated</a:t>
            </a:r>
            <a:endParaRPr lang="en-US" dirty="0">
              <a:solidFill>
                <a:srgbClr val="000000"/>
              </a:solidFill>
              <a:latin typeface="Century Gothic" panose="020B0502020202020204" pitchFamily="34" charset="0"/>
              <a:cs typeface="Museo Sans 300"/>
            </a:endParaRPr>
          </a:p>
        </p:txBody>
      </p:sp>
      <p:grpSp>
        <p:nvGrpSpPr>
          <p:cNvPr id="11" name="Group 47"/>
          <p:cNvGrpSpPr/>
          <p:nvPr/>
        </p:nvGrpSpPr>
        <p:grpSpPr>
          <a:xfrm>
            <a:off x="1216593" y="3777929"/>
            <a:ext cx="1224576" cy="899623"/>
            <a:chOff x="605946" y="1374494"/>
            <a:chExt cx="1632768" cy="1199496"/>
          </a:xfrm>
        </p:grpSpPr>
        <p:sp>
          <p:nvSpPr>
            <p:cNvPr id="12" name="Rectangle 11"/>
            <p:cNvSpPr/>
            <p:nvPr/>
          </p:nvSpPr>
          <p:spPr bwMode="auto">
            <a:xfrm>
              <a:off x="747050" y="1465219"/>
              <a:ext cx="1491664" cy="11087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13" name="Oval 12"/>
            <p:cNvSpPr/>
            <p:nvPr/>
          </p:nvSpPr>
          <p:spPr bwMode="auto">
            <a:xfrm>
              <a:off x="605946" y="1374494"/>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1</a:t>
              </a:r>
            </a:p>
          </p:txBody>
        </p:sp>
        <p:pic>
          <p:nvPicPr>
            <p:cNvPr id="14"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154" y="1555269"/>
              <a:ext cx="1239694" cy="697328"/>
            </a:xfrm>
            <a:prstGeom prst="rect">
              <a:avLst/>
            </a:prstGeom>
            <a:noFill/>
            <a:ln w="9525">
              <a:noFill/>
              <a:miter lim="800000"/>
              <a:headEnd/>
              <a:tailEnd/>
            </a:ln>
          </p:spPr>
        </p:pic>
        <p:sp>
          <p:nvSpPr>
            <p:cNvPr id="15" name="TextBox 14"/>
            <p:cNvSpPr txBox="1"/>
            <p:nvPr/>
          </p:nvSpPr>
          <p:spPr>
            <a:xfrm>
              <a:off x="954442" y="1783874"/>
              <a:ext cx="1039174" cy="353942"/>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Develop</a:t>
              </a:r>
            </a:p>
          </p:txBody>
        </p:sp>
        <p:pic>
          <p:nvPicPr>
            <p:cNvPr id="16" name="Picture 2" descr="Eclipse IDE for Java EE Develop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857" y="2150030"/>
              <a:ext cx="400050" cy="400050"/>
            </a:xfrm>
            <a:prstGeom prst="rect">
              <a:avLst/>
            </a:prstGeom>
            <a:noFill/>
          </p:spPr>
        </p:pic>
      </p:grpSp>
      <p:sp>
        <p:nvSpPr>
          <p:cNvPr id="17" name="Up Arrow 16"/>
          <p:cNvSpPr/>
          <p:nvPr/>
        </p:nvSpPr>
        <p:spPr bwMode="auto">
          <a:xfrm rot="10800000">
            <a:off x="1709185" y="3274789"/>
            <a:ext cx="363475" cy="499285"/>
          </a:xfrm>
          <a:prstGeom prst="up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18" name="Rectangle 17"/>
          <p:cNvSpPr/>
          <p:nvPr/>
        </p:nvSpPr>
        <p:spPr bwMode="auto">
          <a:xfrm>
            <a:off x="7258898" y="5883042"/>
            <a:ext cx="242606" cy="210157"/>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nvGrpSpPr>
          <p:cNvPr id="19" name="Group 18"/>
          <p:cNvGrpSpPr/>
          <p:nvPr/>
        </p:nvGrpSpPr>
        <p:grpSpPr>
          <a:xfrm>
            <a:off x="4876332" y="1640149"/>
            <a:ext cx="2847925" cy="3838775"/>
            <a:chOff x="5794950" y="265231"/>
            <a:chExt cx="2847924" cy="3838774"/>
          </a:xfrm>
        </p:grpSpPr>
        <p:grpSp>
          <p:nvGrpSpPr>
            <p:cNvPr id="20" name="Group 19"/>
            <p:cNvGrpSpPr/>
            <p:nvPr/>
          </p:nvGrpSpPr>
          <p:grpSpPr>
            <a:xfrm>
              <a:off x="5794950" y="265231"/>
              <a:ext cx="1169712" cy="899622"/>
              <a:chOff x="2031377" y="1088606"/>
              <a:chExt cx="1559614" cy="1199496"/>
            </a:xfrm>
          </p:grpSpPr>
          <p:grpSp>
            <p:nvGrpSpPr>
              <p:cNvPr id="29" name="Group 7"/>
              <p:cNvGrpSpPr/>
              <p:nvPr/>
            </p:nvGrpSpPr>
            <p:grpSpPr>
              <a:xfrm>
                <a:off x="2031377" y="1088606"/>
                <a:ext cx="1559614" cy="1199496"/>
                <a:chOff x="2374057" y="1554686"/>
                <a:chExt cx="1559614" cy="1199496"/>
              </a:xfrm>
            </p:grpSpPr>
            <p:sp>
              <p:nvSpPr>
                <p:cNvPr id="33" name="Rectangle 32"/>
                <p:cNvSpPr/>
                <p:nvPr/>
              </p:nvSpPr>
              <p:spPr bwMode="auto">
                <a:xfrm>
                  <a:off x="2442009" y="1645411"/>
                  <a:ext cx="1491662" cy="1108771"/>
                </a:xfrm>
                <a:prstGeom prst="rect">
                  <a:avLst/>
                </a:prstGeom>
                <a:solidFill>
                  <a:srgbClr val="FFFF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34" name="Oval 33"/>
                <p:cNvSpPr/>
                <p:nvPr/>
              </p:nvSpPr>
              <p:spPr bwMode="auto">
                <a:xfrm>
                  <a:off x="2374057" y="1554686"/>
                  <a:ext cx="282206" cy="282207"/>
                </a:xfrm>
                <a:prstGeom prst="ellipse">
                  <a:avLst/>
                </a:prstGeom>
                <a:solidFill>
                  <a:schemeClr val="tx2">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dirty="0">
                      <a:solidFill>
                        <a:srgbClr val="FFFFFF"/>
                      </a:solidFill>
                      <a:latin typeface="Calibri" charset="0"/>
                      <a:ea typeface="Calibri" charset="0"/>
                      <a:cs typeface="Calibri" charset="0"/>
                    </a:rPr>
                    <a:t>8</a:t>
                  </a:r>
                </a:p>
              </p:txBody>
            </p:sp>
          </p:grpSp>
          <p:pic>
            <p:nvPicPr>
              <p:cNvPr id="30" name="Picture 2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9895" y="1304426"/>
                <a:ext cx="1071348" cy="659815"/>
              </a:xfrm>
              <a:prstGeom prst="rect">
                <a:avLst/>
              </a:prstGeom>
              <a:noFill/>
              <a:ln w="9525">
                <a:noFill/>
                <a:miter lim="800000"/>
                <a:headEnd/>
                <a:tailEnd/>
              </a:ln>
            </p:spPr>
          </p:pic>
          <p:sp>
            <p:nvSpPr>
              <p:cNvPr id="31" name="TextBox 30"/>
              <p:cNvSpPr txBox="1"/>
              <p:nvPr/>
            </p:nvSpPr>
            <p:spPr>
              <a:xfrm>
                <a:off x="2449110" y="1401845"/>
                <a:ext cx="823302" cy="538609"/>
              </a:xfrm>
              <a:prstGeom prst="rect">
                <a:avLst/>
              </a:prstGeom>
              <a:noFill/>
            </p:spPr>
            <p:txBody>
              <a:bodyPr wrap="none" rtlCol="0">
                <a:spAutoFit/>
              </a:bodyPr>
              <a:lstStyle/>
              <a:p>
                <a:pPr>
                  <a:spcBef>
                    <a:spcPts val="0"/>
                  </a:spcBef>
                </a:pPr>
                <a:r>
                  <a:rPr lang="en-US" sz="1125" b="1" dirty="0">
                    <a:solidFill>
                      <a:srgbClr val="000000"/>
                    </a:solidFill>
                    <a:latin typeface="+mj-lt"/>
                    <a:cs typeface="Museo Sans 300"/>
                  </a:rPr>
                  <a:t>Policy</a:t>
                </a:r>
              </a:p>
              <a:p>
                <a:pPr>
                  <a:spcBef>
                    <a:spcPts val="0"/>
                  </a:spcBef>
                </a:pPr>
                <a:r>
                  <a:rPr lang="en-US" sz="1125" b="1" dirty="0">
                    <a:solidFill>
                      <a:srgbClr val="000000"/>
                    </a:solidFill>
                    <a:latin typeface="+mj-lt"/>
                    <a:cs typeface="Museo Sans 300"/>
                  </a:rPr>
                  <a:t>Scan</a:t>
                </a:r>
              </a:p>
            </p:txBody>
          </p:sp>
          <p:pic>
            <p:nvPicPr>
              <p:cNvPr id="32" name="Picture 8" descr="VERACOD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1689" y="2046195"/>
                <a:ext cx="983857" cy="147579"/>
              </a:xfrm>
              <a:prstGeom prst="rect">
                <a:avLst/>
              </a:prstGeom>
              <a:noFill/>
            </p:spPr>
          </p:pic>
        </p:grpSp>
        <p:grpSp>
          <p:nvGrpSpPr>
            <p:cNvPr id="21" name="Group 20"/>
            <p:cNvGrpSpPr/>
            <p:nvPr/>
          </p:nvGrpSpPr>
          <p:grpSpPr>
            <a:xfrm>
              <a:off x="7089394" y="2411917"/>
              <a:ext cx="1553480" cy="1692088"/>
              <a:chOff x="5183192" y="3215887"/>
              <a:chExt cx="2071321" cy="2256115"/>
            </a:xfrm>
          </p:grpSpPr>
          <p:sp>
            <p:nvSpPr>
              <p:cNvPr id="22" name="Bent Arrow 21"/>
              <p:cNvSpPr/>
              <p:nvPr/>
            </p:nvSpPr>
            <p:spPr bwMode="auto">
              <a:xfrm rot="5400000" flipH="1">
                <a:off x="5572548" y="4273229"/>
                <a:ext cx="809417" cy="1588130"/>
              </a:xfrm>
              <a:prstGeom prst="bentArrow">
                <a:avLst>
                  <a:gd name="adj1" fmla="val 31778"/>
                  <a:gd name="adj2" fmla="val 25000"/>
                  <a:gd name="adj3" fmla="val 25000"/>
                  <a:gd name="adj4" fmla="val 43750"/>
                </a:avLst>
              </a:prstGeom>
              <a:solidFill>
                <a:schemeClr val="accent3"/>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nvGrpSpPr>
              <p:cNvPr id="23" name="Group 48"/>
              <p:cNvGrpSpPr/>
              <p:nvPr/>
            </p:nvGrpSpPr>
            <p:grpSpPr>
              <a:xfrm>
                <a:off x="5621743" y="3215887"/>
                <a:ext cx="1632770" cy="1225054"/>
                <a:chOff x="1091086" y="4612483"/>
                <a:chExt cx="1632770" cy="1225054"/>
              </a:xfrm>
            </p:grpSpPr>
            <p:sp>
              <p:nvSpPr>
                <p:cNvPr id="24" name="Rectangle 23"/>
                <p:cNvSpPr/>
                <p:nvPr/>
              </p:nvSpPr>
              <p:spPr bwMode="auto">
                <a:xfrm>
                  <a:off x="1232190" y="4703208"/>
                  <a:ext cx="1491666" cy="11087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25" name="Oval 24"/>
                <p:cNvSpPr/>
                <p:nvPr/>
              </p:nvSpPr>
              <p:spPr bwMode="auto">
                <a:xfrm>
                  <a:off x="1091086" y="4612483"/>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7</a:t>
                  </a:r>
                </a:p>
              </p:txBody>
            </p:sp>
            <p:pic>
              <p:nvPicPr>
                <p:cNvPr id="26"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3291" y="4793258"/>
                  <a:ext cx="1239693" cy="697328"/>
                </a:xfrm>
                <a:prstGeom prst="rect">
                  <a:avLst/>
                </a:prstGeom>
                <a:noFill/>
                <a:ln w="9525">
                  <a:noFill/>
                  <a:miter lim="800000"/>
                  <a:headEnd/>
                  <a:tailEnd/>
                </a:ln>
              </p:spPr>
            </p:pic>
            <p:sp>
              <p:nvSpPr>
                <p:cNvPr id="27" name="TextBox 26"/>
                <p:cNvSpPr txBox="1"/>
                <p:nvPr/>
              </p:nvSpPr>
              <p:spPr>
                <a:xfrm>
                  <a:off x="1686002" y="5052869"/>
                  <a:ext cx="684380" cy="353942"/>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Build</a:t>
                  </a:r>
                </a:p>
              </p:txBody>
            </p:sp>
            <p:pic>
              <p:nvPicPr>
                <p:cNvPr id="28" name="Picture 6" descr="Jenkins C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66075" y="5498369"/>
                  <a:ext cx="1054596" cy="339168"/>
                </a:xfrm>
                <a:prstGeom prst="rect">
                  <a:avLst/>
                </a:prstGeom>
                <a:noFill/>
              </p:spPr>
            </p:pic>
          </p:grpSp>
        </p:grpSp>
      </p:grpSp>
      <p:grpSp>
        <p:nvGrpSpPr>
          <p:cNvPr id="35" name="Group 34"/>
          <p:cNvGrpSpPr/>
          <p:nvPr/>
        </p:nvGrpSpPr>
        <p:grpSpPr>
          <a:xfrm>
            <a:off x="1731779" y="1648504"/>
            <a:ext cx="3056015" cy="935389"/>
            <a:chOff x="1466055" y="364781"/>
            <a:chExt cx="4074685" cy="1247185"/>
          </a:xfrm>
        </p:grpSpPr>
        <p:sp>
          <p:nvSpPr>
            <p:cNvPr id="36" name="Bent Arrow 35"/>
            <p:cNvSpPr/>
            <p:nvPr/>
          </p:nvSpPr>
          <p:spPr bwMode="auto">
            <a:xfrm rot="16200000" flipH="1">
              <a:off x="1892553" y="376052"/>
              <a:ext cx="809416" cy="1662412"/>
            </a:xfrm>
            <a:prstGeom prst="bentArrow">
              <a:avLst>
                <a:gd name="adj1" fmla="val 31778"/>
                <a:gd name="adj2" fmla="val 25000"/>
                <a:gd name="adj3" fmla="val 25000"/>
                <a:gd name="adj4" fmla="val 43750"/>
              </a:avLst>
            </a:prstGeom>
            <a:solidFill>
              <a:schemeClr val="accent3"/>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nvGrpSpPr>
            <p:cNvPr id="37" name="Group 36"/>
            <p:cNvGrpSpPr/>
            <p:nvPr/>
          </p:nvGrpSpPr>
          <p:grpSpPr>
            <a:xfrm>
              <a:off x="3137234" y="364781"/>
              <a:ext cx="1632768" cy="1208122"/>
              <a:chOff x="2875776" y="775029"/>
              <a:chExt cx="1632768" cy="1208122"/>
            </a:xfrm>
          </p:grpSpPr>
          <p:sp>
            <p:nvSpPr>
              <p:cNvPr id="39" name="Rectangle 38"/>
              <p:cNvSpPr/>
              <p:nvPr/>
            </p:nvSpPr>
            <p:spPr bwMode="auto">
              <a:xfrm>
                <a:off x="3016880" y="865754"/>
                <a:ext cx="1491664" cy="1108771"/>
              </a:xfrm>
              <a:prstGeom prst="rect">
                <a:avLst/>
              </a:prstGeom>
              <a:solidFill>
                <a:srgbClr val="FFFF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40" name="Oval 39"/>
              <p:cNvSpPr/>
              <p:nvPr/>
            </p:nvSpPr>
            <p:spPr bwMode="auto">
              <a:xfrm>
                <a:off x="2875776" y="775029"/>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9</a:t>
                </a:r>
              </a:p>
            </p:txBody>
          </p:sp>
          <p:pic>
            <p:nvPicPr>
              <p:cNvPr id="41" name="Picture 1" descr="image0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59259" y="923741"/>
                <a:ext cx="628053" cy="775028"/>
              </a:xfrm>
              <a:prstGeom prst="rect">
                <a:avLst/>
              </a:prstGeom>
              <a:noFill/>
              <a:ln w="9525">
                <a:noFill/>
                <a:miter lim="800000"/>
                <a:headEnd/>
                <a:tailEnd/>
              </a:ln>
            </p:spPr>
          </p:pic>
          <p:sp>
            <p:nvSpPr>
              <p:cNvPr id="42" name="TextBox 41"/>
              <p:cNvSpPr txBox="1"/>
              <p:nvPr/>
            </p:nvSpPr>
            <p:spPr>
              <a:xfrm>
                <a:off x="3327182" y="1058245"/>
                <a:ext cx="846813" cy="353943"/>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Import</a:t>
                </a:r>
              </a:p>
            </p:txBody>
          </p:sp>
          <p:pic>
            <p:nvPicPr>
              <p:cNvPr id="43" name="Picture 33" descr="JIRA Service Des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37387" y="1661904"/>
                <a:ext cx="672800" cy="321247"/>
              </a:xfrm>
              <a:prstGeom prst="rect">
                <a:avLst/>
              </a:prstGeom>
              <a:noFill/>
            </p:spPr>
          </p:pic>
        </p:grpSp>
        <p:sp>
          <p:nvSpPr>
            <p:cNvPr id="38" name="Left Arrow 37"/>
            <p:cNvSpPr/>
            <p:nvPr/>
          </p:nvSpPr>
          <p:spPr bwMode="auto">
            <a:xfrm>
              <a:off x="4914081" y="706182"/>
              <a:ext cx="626659" cy="514323"/>
            </a:xfrm>
            <a:prstGeom prst="leftArrow">
              <a:avLst>
                <a:gd name="adj1" fmla="val 49274"/>
                <a:gd name="adj2" fmla="val 50000"/>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sp>
        <p:nvSpPr>
          <p:cNvPr id="44" name="TextBox 43"/>
          <p:cNvSpPr txBox="1"/>
          <p:nvPr/>
        </p:nvSpPr>
        <p:spPr>
          <a:xfrm>
            <a:off x="6200475" y="2602246"/>
            <a:ext cx="1058423" cy="715581"/>
          </a:xfrm>
          <a:prstGeom prst="rect">
            <a:avLst/>
          </a:prstGeom>
          <a:noFill/>
        </p:spPr>
        <p:txBody>
          <a:bodyPr wrap="square" rtlCol="0">
            <a:spAutoFit/>
          </a:bodyPr>
          <a:lstStyle/>
          <a:p>
            <a:r>
              <a:rPr lang="en-US" sz="1125" b="1" dirty="0">
                <a:solidFill>
                  <a:srgbClr val="CE0B72"/>
                </a:solidFill>
                <a:latin typeface="Century Gothic" panose="020B0502020202020204" pitchFamily="34" charset="0"/>
                <a:cs typeface="Museo Sans 300"/>
              </a:rPr>
              <a:t>Veracode </a:t>
            </a:r>
            <a:r>
              <a:rPr lang="en-US" sz="1125" b="1" dirty="0" smtClean="0">
                <a:solidFill>
                  <a:srgbClr val="CE0B72"/>
                </a:solidFill>
                <a:latin typeface="Century Gothic" panose="020B0502020202020204" pitchFamily="34" charset="0"/>
                <a:cs typeface="Museo Sans 300"/>
              </a:rPr>
              <a:t>Application Security Platform</a:t>
            </a:r>
            <a:endParaRPr lang="en-US" sz="1125" b="1" dirty="0">
              <a:solidFill>
                <a:srgbClr val="CE0B72"/>
              </a:solidFill>
              <a:latin typeface="Century Gothic" panose="020B0502020202020204" pitchFamily="34" charset="0"/>
              <a:cs typeface="Museo Sans 300"/>
            </a:endParaRPr>
          </a:p>
        </p:txBody>
      </p:sp>
      <p:grpSp>
        <p:nvGrpSpPr>
          <p:cNvPr id="45" name="Group 44"/>
          <p:cNvGrpSpPr/>
          <p:nvPr/>
        </p:nvGrpSpPr>
        <p:grpSpPr>
          <a:xfrm>
            <a:off x="4304642" y="2635678"/>
            <a:ext cx="1751063" cy="2315023"/>
            <a:chOff x="2738819" y="1681015"/>
            <a:chExt cx="2334747" cy="3086696"/>
          </a:xfrm>
        </p:grpSpPr>
        <p:sp>
          <p:nvSpPr>
            <p:cNvPr id="46" name="Up Arrow 45"/>
            <p:cNvSpPr/>
            <p:nvPr/>
          </p:nvSpPr>
          <p:spPr bwMode="auto">
            <a:xfrm rot="10800000">
              <a:off x="4078916" y="4497010"/>
              <a:ext cx="484632" cy="270701"/>
            </a:xfrm>
            <a:prstGeom prst="up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nvGrpSpPr>
            <p:cNvPr id="47" name="Group 46"/>
            <p:cNvGrpSpPr/>
            <p:nvPr/>
          </p:nvGrpSpPr>
          <p:grpSpPr>
            <a:xfrm>
              <a:off x="2738819" y="1681015"/>
              <a:ext cx="2334747" cy="2729986"/>
              <a:chOff x="2738819" y="1681015"/>
              <a:chExt cx="2334747" cy="2729986"/>
            </a:xfrm>
          </p:grpSpPr>
          <p:grpSp>
            <p:nvGrpSpPr>
              <p:cNvPr id="48" name="Group 47"/>
              <p:cNvGrpSpPr/>
              <p:nvPr/>
            </p:nvGrpSpPr>
            <p:grpSpPr>
              <a:xfrm>
                <a:off x="3445247" y="1681015"/>
                <a:ext cx="1628319" cy="1213361"/>
                <a:chOff x="3445247" y="1681015"/>
                <a:chExt cx="1628319" cy="1213361"/>
              </a:xfrm>
            </p:grpSpPr>
            <p:grpSp>
              <p:nvGrpSpPr>
                <p:cNvPr id="59" name="Group 58"/>
                <p:cNvGrpSpPr/>
                <p:nvPr/>
              </p:nvGrpSpPr>
              <p:grpSpPr>
                <a:xfrm>
                  <a:off x="3581902" y="1785605"/>
                  <a:ext cx="1491664" cy="1108771"/>
                  <a:chOff x="2923180" y="1772512"/>
                  <a:chExt cx="1491664" cy="1108771"/>
                </a:xfrm>
              </p:grpSpPr>
              <p:sp>
                <p:nvSpPr>
                  <p:cNvPr id="61" name="Rectangle 60"/>
                  <p:cNvSpPr/>
                  <p:nvPr/>
                </p:nvSpPr>
                <p:spPr bwMode="auto">
                  <a:xfrm>
                    <a:off x="2923180" y="1772512"/>
                    <a:ext cx="1491664" cy="1108771"/>
                  </a:xfrm>
                  <a:prstGeom prst="rect">
                    <a:avLst/>
                  </a:prstGeom>
                  <a:solidFill>
                    <a:srgbClr val="FFFF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pic>
                <p:nvPicPr>
                  <p:cNvPr id="62" name="Picture 2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98799" y="1864836"/>
                    <a:ext cx="1110316" cy="683815"/>
                  </a:xfrm>
                  <a:prstGeom prst="rect">
                    <a:avLst/>
                  </a:prstGeom>
                  <a:noFill/>
                  <a:ln w="9525">
                    <a:noFill/>
                    <a:miter lim="800000"/>
                    <a:headEnd/>
                    <a:tailEnd/>
                  </a:ln>
                </p:spPr>
              </p:pic>
              <p:pic>
                <p:nvPicPr>
                  <p:cNvPr id="63" name="Picture 8" descr="VERACOD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70581" y="2626037"/>
                    <a:ext cx="983858" cy="147579"/>
                  </a:xfrm>
                  <a:prstGeom prst="rect">
                    <a:avLst/>
                  </a:prstGeom>
                  <a:noFill/>
                </p:spPr>
              </p:pic>
              <p:sp>
                <p:nvSpPr>
                  <p:cNvPr id="64" name="TextBox 63"/>
                  <p:cNvSpPr txBox="1"/>
                  <p:nvPr/>
                </p:nvSpPr>
                <p:spPr>
                  <a:xfrm>
                    <a:off x="3157626" y="1942032"/>
                    <a:ext cx="1086194" cy="538609"/>
                  </a:xfrm>
                  <a:prstGeom prst="rect">
                    <a:avLst/>
                  </a:prstGeom>
                  <a:noFill/>
                </p:spPr>
                <p:txBody>
                  <a:bodyPr wrap="none" rtlCol="0">
                    <a:spAutoFit/>
                  </a:bodyPr>
                  <a:lstStyle/>
                  <a:p>
                    <a:pPr algn="ctr"/>
                    <a:r>
                      <a:rPr lang="en-US" sz="1125" b="1" dirty="0">
                        <a:solidFill>
                          <a:srgbClr val="000000"/>
                        </a:solidFill>
                        <a:latin typeface="+mj-lt"/>
                        <a:cs typeface="Museo Sans 300"/>
                      </a:rPr>
                      <a:t>Sandbox</a:t>
                    </a:r>
                    <a:br>
                      <a:rPr lang="en-US" sz="1125" b="1" dirty="0">
                        <a:solidFill>
                          <a:srgbClr val="000000"/>
                        </a:solidFill>
                        <a:latin typeface="+mj-lt"/>
                        <a:cs typeface="Museo Sans 300"/>
                      </a:rPr>
                    </a:br>
                    <a:r>
                      <a:rPr lang="en-US" sz="1125" b="1" dirty="0" smtClean="0">
                        <a:solidFill>
                          <a:srgbClr val="000000"/>
                        </a:solidFill>
                        <a:latin typeface="+mj-lt"/>
                        <a:cs typeface="Museo Sans 300"/>
                      </a:rPr>
                      <a:t>Scan(s)</a:t>
                    </a:r>
                    <a:endParaRPr lang="en-US" sz="1125" b="1" dirty="0">
                      <a:solidFill>
                        <a:srgbClr val="000000"/>
                      </a:solidFill>
                      <a:latin typeface="+mj-lt"/>
                      <a:cs typeface="Museo Sans 300"/>
                    </a:endParaRPr>
                  </a:p>
                </p:txBody>
              </p:sp>
            </p:grpSp>
            <p:sp>
              <p:nvSpPr>
                <p:cNvPr id="60" name="Oval 59"/>
                <p:cNvSpPr/>
                <p:nvPr/>
              </p:nvSpPr>
              <p:spPr bwMode="auto">
                <a:xfrm>
                  <a:off x="3445247" y="1681015"/>
                  <a:ext cx="282207" cy="282207"/>
                </a:xfrm>
                <a:prstGeom prst="ellipse">
                  <a:avLst/>
                </a:prstGeom>
                <a:solidFill>
                  <a:schemeClr val="tx2">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5</a:t>
                  </a:r>
                </a:p>
              </p:txBody>
            </p:sp>
          </p:grpSp>
          <p:grpSp>
            <p:nvGrpSpPr>
              <p:cNvPr id="49" name="Group 48"/>
              <p:cNvGrpSpPr/>
              <p:nvPr/>
            </p:nvGrpSpPr>
            <p:grpSpPr>
              <a:xfrm>
                <a:off x="3438851" y="3213677"/>
                <a:ext cx="1634715" cy="1197324"/>
                <a:chOff x="3438851" y="3213677"/>
                <a:chExt cx="1634715" cy="1197324"/>
              </a:xfrm>
            </p:grpSpPr>
            <p:grpSp>
              <p:nvGrpSpPr>
                <p:cNvPr id="52" name="Group 51"/>
                <p:cNvGrpSpPr/>
                <p:nvPr/>
              </p:nvGrpSpPr>
              <p:grpSpPr>
                <a:xfrm>
                  <a:off x="3581902" y="3302230"/>
                  <a:ext cx="1491664" cy="1108771"/>
                  <a:chOff x="2923180" y="3289137"/>
                  <a:chExt cx="1491664" cy="1108771"/>
                </a:xfrm>
              </p:grpSpPr>
              <p:grpSp>
                <p:nvGrpSpPr>
                  <p:cNvPr id="54" name="Group 53"/>
                  <p:cNvGrpSpPr/>
                  <p:nvPr/>
                </p:nvGrpSpPr>
                <p:grpSpPr>
                  <a:xfrm>
                    <a:off x="2923180" y="3289137"/>
                    <a:ext cx="1491664" cy="1108771"/>
                    <a:chOff x="2923180" y="3023961"/>
                    <a:chExt cx="1491664" cy="1108771"/>
                  </a:xfrm>
                </p:grpSpPr>
                <p:sp>
                  <p:nvSpPr>
                    <p:cNvPr id="56" name="Rectangle 55"/>
                    <p:cNvSpPr/>
                    <p:nvPr/>
                  </p:nvSpPr>
                  <p:spPr bwMode="auto">
                    <a:xfrm>
                      <a:off x="2923180" y="3023961"/>
                      <a:ext cx="1491664" cy="11087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pic>
                  <p:nvPicPr>
                    <p:cNvPr id="57"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284" y="3114011"/>
                      <a:ext cx="1239694" cy="697328"/>
                    </a:xfrm>
                    <a:prstGeom prst="rect">
                      <a:avLst/>
                    </a:prstGeom>
                    <a:noFill/>
                    <a:ln w="9525">
                      <a:noFill/>
                      <a:miter lim="800000"/>
                      <a:headEnd/>
                      <a:tailEnd/>
                    </a:ln>
                  </p:spPr>
                </p:pic>
                <p:pic>
                  <p:nvPicPr>
                    <p:cNvPr id="58" name="Picture 2" descr="Eclipse IDE for Java EE Develop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68988" y="3701169"/>
                      <a:ext cx="400050" cy="400050"/>
                    </a:xfrm>
                    <a:prstGeom prst="rect">
                      <a:avLst/>
                    </a:prstGeom>
                    <a:noFill/>
                  </p:spPr>
                </p:pic>
              </p:grpSp>
              <p:sp>
                <p:nvSpPr>
                  <p:cNvPr id="55" name="TextBox 54"/>
                  <p:cNvSpPr txBox="1"/>
                  <p:nvPr/>
                </p:nvSpPr>
                <p:spPr>
                  <a:xfrm>
                    <a:off x="3009855" y="3468612"/>
                    <a:ext cx="1248631" cy="584776"/>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Mid to late</a:t>
                    </a:r>
                  </a:p>
                  <a:p>
                    <a:pPr algn="ctr"/>
                    <a:r>
                      <a:rPr lang="en-US" sz="1125" dirty="0">
                        <a:solidFill>
                          <a:srgbClr val="000000"/>
                        </a:solidFill>
                        <a:latin typeface="Century Gothic" panose="020B0502020202020204" pitchFamily="34" charset="0"/>
                        <a:cs typeface="Museo Sans 300"/>
                      </a:rPr>
                      <a:t>Dev</a:t>
                    </a:r>
                  </a:p>
                </p:txBody>
              </p:sp>
            </p:grpSp>
            <p:sp>
              <p:nvSpPr>
                <p:cNvPr id="53" name="Oval 52"/>
                <p:cNvSpPr/>
                <p:nvPr/>
              </p:nvSpPr>
              <p:spPr bwMode="auto">
                <a:xfrm>
                  <a:off x="3438851" y="3213677"/>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4</a:t>
                  </a:r>
                </a:p>
              </p:txBody>
            </p:sp>
          </p:grpSp>
          <p:sp>
            <p:nvSpPr>
              <p:cNvPr id="50" name="Up-Down Arrow 49"/>
              <p:cNvSpPr/>
              <p:nvPr/>
            </p:nvSpPr>
            <p:spPr bwMode="auto">
              <a:xfrm>
                <a:off x="4127710" y="2975610"/>
                <a:ext cx="395637" cy="246014"/>
              </a:xfrm>
              <a:prstGeom prst="upDownArrow">
                <a:avLst>
                  <a:gd name="adj1" fmla="val 38050"/>
                  <a:gd name="adj2" fmla="val 21249"/>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51" name="Up-Down Arrow 50"/>
              <p:cNvSpPr/>
              <p:nvPr/>
            </p:nvSpPr>
            <p:spPr bwMode="auto">
              <a:xfrm rot="16200000">
                <a:off x="2904693" y="3411284"/>
                <a:ext cx="395637" cy="727385"/>
              </a:xfrm>
              <a:prstGeom prst="upDownArrow">
                <a:avLst>
                  <a:gd name="adj1" fmla="val 38050"/>
                  <a:gd name="adj2" fmla="val 21249"/>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grpSp>
      <p:grpSp>
        <p:nvGrpSpPr>
          <p:cNvPr id="65" name="Group 64"/>
          <p:cNvGrpSpPr/>
          <p:nvPr/>
        </p:nvGrpSpPr>
        <p:grpSpPr>
          <a:xfrm>
            <a:off x="3002425" y="2635680"/>
            <a:ext cx="1226037" cy="2047490"/>
            <a:chOff x="3438851" y="1681015"/>
            <a:chExt cx="1634715" cy="2729986"/>
          </a:xfrm>
        </p:grpSpPr>
        <p:grpSp>
          <p:nvGrpSpPr>
            <p:cNvPr id="66" name="Group 65"/>
            <p:cNvGrpSpPr/>
            <p:nvPr/>
          </p:nvGrpSpPr>
          <p:grpSpPr>
            <a:xfrm>
              <a:off x="3445247" y="1681015"/>
              <a:ext cx="1628319" cy="1213361"/>
              <a:chOff x="3445247" y="1681015"/>
              <a:chExt cx="1628319" cy="1213361"/>
            </a:xfrm>
          </p:grpSpPr>
          <p:grpSp>
            <p:nvGrpSpPr>
              <p:cNvPr id="76" name="Group 75"/>
              <p:cNvGrpSpPr/>
              <p:nvPr/>
            </p:nvGrpSpPr>
            <p:grpSpPr>
              <a:xfrm>
                <a:off x="3581902" y="1785605"/>
                <a:ext cx="1491664" cy="1108771"/>
                <a:chOff x="2923180" y="1772512"/>
                <a:chExt cx="1491664" cy="1108771"/>
              </a:xfrm>
            </p:grpSpPr>
            <p:sp>
              <p:nvSpPr>
                <p:cNvPr id="78" name="Rectangle 77"/>
                <p:cNvSpPr/>
                <p:nvPr/>
              </p:nvSpPr>
              <p:spPr bwMode="auto">
                <a:xfrm>
                  <a:off x="2923180" y="1772512"/>
                  <a:ext cx="1491664" cy="1108771"/>
                </a:xfrm>
                <a:prstGeom prst="rect">
                  <a:avLst/>
                </a:prstGeom>
                <a:solidFill>
                  <a:srgbClr val="FFFFFF"/>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pic>
              <p:nvPicPr>
                <p:cNvPr id="79" name="Picture 2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98799" y="1864836"/>
                  <a:ext cx="1110316" cy="683815"/>
                </a:xfrm>
                <a:prstGeom prst="rect">
                  <a:avLst/>
                </a:prstGeom>
                <a:noFill/>
                <a:ln w="9525">
                  <a:noFill/>
                  <a:miter lim="800000"/>
                  <a:headEnd/>
                  <a:tailEnd/>
                </a:ln>
              </p:spPr>
            </p:pic>
            <p:pic>
              <p:nvPicPr>
                <p:cNvPr id="80" name="Picture 8" descr="VERACOD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70581" y="2626037"/>
                  <a:ext cx="983858" cy="147579"/>
                </a:xfrm>
                <a:prstGeom prst="rect">
                  <a:avLst/>
                </a:prstGeom>
                <a:noFill/>
              </p:spPr>
            </p:pic>
            <p:sp>
              <p:nvSpPr>
                <p:cNvPr id="81" name="TextBox 80"/>
                <p:cNvSpPr txBox="1"/>
                <p:nvPr/>
              </p:nvSpPr>
              <p:spPr>
                <a:xfrm>
                  <a:off x="3059313" y="1979180"/>
                  <a:ext cx="1282830" cy="538609"/>
                </a:xfrm>
                <a:prstGeom prst="rect">
                  <a:avLst/>
                </a:prstGeom>
                <a:noFill/>
              </p:spPr>
              <p:txBody>
                <a:bodyPr wrap="none" rtlCol="0">
                  <a:spAutoFit/>
                </a:bodyPr>
                <a:lstStyle/>
                <a:p>
                  <a:pPr algn="ctr"/>
                  <a:r>
                    <a:rPr lang="en-US" sz="1125" b="1" dirty="0">
                      <a:solidFill>
                        <a:srgbClr val="000000"/>
                      </a:solidFill>
                      <a:latin typeface="+mj-lt"/>
                      <a:cs typeface="Museo Sans 300"/>
                    </a:rPr>
                    <a:t>Greenlight</a:t>
                  </a:r>
                  <a:br>
                    <a:rPr lang="en-US" sz="1125" b="1" dirty="0">
                      <a:solidFill>
                        <a:srgbClr val="000000"/>
                      </a:solidFill>
                      <a:latin typeface="+mj-lt"/>
                      <a:cs typeface="Museo Sans 300"/>
                    </a:rPr>
                  </a:br>
                  <a:r>
                    <a:rPr lang="en-US" sz="1125" b="1" dirty="0">
                      <a:solidFill>
                        <a:srgbClr val="000000"/>
                      </a:solidFill>
                      <a:latin typeface="+mj-lt"/>
                      <a:cs typeface="Museo Sans 300"/>
                    </a:rPr>
                    <a:t>Scan</a:t>
                  </a:r>
                </a:p>
              </p:txBody>
            </p:sp>
          </p:grpSp>
          <p:sp>
            <p:nvSpPr>
              <p:cNvPr id="77" name="Oval 76"/>
              <p:cNvSpPr/>
              <p:nvPr/>
            </p:nvSpPr>
            <p:spPr bwMode="auto">
              <a:xfrm>
                <a:off x="3445247" y="1681015"/>
                <a:ext cx="282207" cy="282207"/>
              </a:xfrm>
              <a:prstGeom prst="ellipse">
                <a:avLst/>
              </a:prstGeom>
              <a:solidFill>
                <a:schemeClr val="accent4">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dirty="0">
                    <a:solidFill>
                      <a:srgbClr val="FFFFFF"/>
                    </a:solidFill>
                    <a:latin typeface="Calibri" charset="0"/>
                    <a:ea typeface="Calibri" charset="0"/>
                    <a:cs typeface="Calibri" charset="0"/>
                  </a:rPr>
                  <a:t>3</a:t>
                </a:r>
              </a:p>
            </p:txBody>
          </p:sp>
        </p:grpSp>
        <p:grpSp>
          <p:nvGrpSpPr>
            <p:cNvPr id="67" name="Group 66"/>
            <p:cNvGrpSpPr/>
            <p:nvPr/>
          </p:nvGrpSpPr>
          <p:grpSpPr>
            <a:xfrm>
              <a:off x="3438851" y="3213677"/>
              <a:ext cx="1634715" cy="1197324"/>
              <a:chOff x="3438851" y="3213677"/>
              <a:chExt cx="1634715" cy="1197324"/>
            </a:xfrm>
          </p:grpSpPr>
          <p:grpSp>
            <p:nvGrpSpPr>
              <p:cNvPr id="69" name="Group 68"/>
              <p:cNvGrpSpPr/>
              <p:nvPr/>
            </p:nvGrpSpPr>
            <p:grpSpPr>
              <a:xfrm>
                <a:off x="3581902" y="3302230"/>
                <a:ext cx="1491664" cy="1108771"/>
                <a:chOff x="2923180" y="3289137"/>
                <a:chExt cx="1491664" cy="1108771"/>
              </a:xfrm>
            </p:grpSpPr>
            <p:grpSp>
              <p:nvGrpSpPr>
                <p:cNvPr id="71" name="Group 70"/>
                <p:cNvGrpSpPr/>
                <p:nvPr/>
              </p:nvGrpSpPr>
              <p:grpSpPr>
                <a:xfrm>
                  <a:off x="2923180" y="3289137"/>
                  <a:ext cx="1491664" cy="1108771"/>
                  <a:chOff x="2923180" y="3023961"/>
                  <a:chExt cx="1491664" cy="1108771"/>
                </a:xfrm>
              </p:grpSpPr>
              <p:sp>
                <p:nvSpPr>
                  <p:cNvPr id="73" name="Rectangle 72"/>
                  <p:cNvSpPr/>
                  <p:nvPr/>
                </p:nvSpPr>
                <p:spPr bwMode="auto">
                  <a:xfrm>
                    <a:off x="2923180" y="3023961"/>
                    <a:ext cx="1491664" cy="11087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pic>
                <p:nvPicPr>
                  <p:cNvPr id="74"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284" y="3114011"/>
                    <a:ext cx="1239694" cy="697328"/>
                  </a:xfrm>
                  <a:prstGeom prst="rect">
                    <a:avLst/>
                  </a:prstGeom>
                  <a:noFill/>
                  <a:ln w="9525">
                    <a:noFill/>
                    <a:miter lim="800000"/>
                    <a:headEnd/>
                    <a:tailEnd/>
                  </a:ln>
                </p:spPr>
              </p:pic>
              <p:pic>
                <p:nvPicPr>
                  <p:cNvPr id="75" name="Picture 2" descr="Eclipse IDE for Java EE Develop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68988" y="3701169"/>
                    <a:ext cx="400050" cy="400050"/>
                  </a:xfrm>
                  <a:prstGeom prst="rect">
                    <a:avLst/>
                  </a:prstGeom>
                  <a:noFill/>
                </p:spPr>
              </p:pic>
            </p:grpSp>
            <p:sp>
              <p:nvSpPr>
                <p:cNvPr id="72" name="TextBox 71"/>
                <p:cNvSpPr txBox="1"/>
                <p:nvPr/>
              </p:nvSpPr>
              <p:spPr>
                <a:xfrm>
                  <a:off x="3157968" y="3593146"/>
                  <a:ext cx="1105430" cy="353943"/>
                </a:xfrm>
                <a:prstGeom prst="rect">
                  <a:avLst/>
                </a:prstGeom>
                <a:noFill/>
              </p:spPr>
              <p:txBody>
                <a:bodyPr wrap="none" rtlCol="0">
                  <a:spAutoFit/>
                </a:bodyPr>
                <a:lstStyle/>
                <a:p>
                  <a:r>
                    <a:rPr lang="en-US" sz="1125" dirty="0">
                      <a:solidFill>
                        <a:srgbClr val="000000"/>
                      </a:solidFill>
                      <a:latin typeface="Century Gothic" panose="020B0502020202020204" pitchFamily="34" charset="0"/>
                      <a:cs typeface="Museo Sans 300"/>
                    </a:rPr>
                    <a:t>Early Dev</a:t>
                  </a:r>
                </a:p>
              </p:txBody>
            </p:sp>
          </p:grpSp>
          <p:sp>
            <p:nvSpPr>
              <p:cNvPr id="70" name="Oval 69"/>
              <p:cNvSpPr/>
              <p:nvPr/>
            </p:nvSpPr>
            <p:spPr bwMode="auto">
              <a:xfrm>
                <a:off x="3438851" y="3213677"/>
                <a:ext cx="282207" cy="282207"/>
              </a:xfrm>
              <a:prstGeom prst="ellipse">
                <a:avLst/>
              </a:prstGeom>
              <a:solidFill>
                <a:schemeClr val="accent1"/>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2</a:t>
                </a:r>
              </a:p>
            </p:txBody>
          </p:sp>
        </p:grpSp>
        <p:sp>
          <p:nvSpPr>
            <p:cNvPr id="68" name="Up-Down Arrow 67"/>
            <p:cNvSpPr/>
            <p:nvPr/>
          </p:nvSpPr>
          <p:spPr bwMode="auto">
            <a:xfrm>
              <a:off x="4127710" y="2975610"/>
              <a:ext cx="395637" cy="246014"/>
            </a:xfrm>
            <a:prstGeom prst="upDownArrow">
              <a:avLst>
                <a:gd name="adj1" fmla="val 38050"/>
                <a:gd name="adj2" fmla="val 21249"/>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grpSp>
      <p:sp>
        <p:nvSpPr>
          <p:cNvPr id="82" name="Up-Down Arrow 81"/>
          <p:cNvSpPr/>
          <p:nvPr/>
        </p:nvSpPr>
        <p:spPr bwMode="auto">
          <a:xfrm rot="16200000">
            <a:off x="2610626" y="3949344"/>
            <a:ext cx="296728" cy="545539"/>
          </a:xfrm>
          <a:prstGeom prst="upDownArrow">
            <a:avLst>
              <a:gd name="adj1" fmla="val 38050"/>
              <a:gd name="adj2" fmla="val 21249"/>
            </a:avLst>
          </a:prstGeom>
          <a:solidFill>
            <a:schemeClr val="bg1">
              <a:lumMod val="75000"/>
            </a:schemeClr>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sp>
        <p:nvSpPr>
          <p:cNvPr id="83" name="Bent Arrow 82"/>
          <p:cNvSpPr/>
          <p:nvPr/>
        </p:nvSpPr>
        <p:spPr bwMode="auto">
          <a:xfrm flipH="1">
            <a:off x="6218364" y="1900824"/>
            <a:ext cx="1073351" cy="1753809"/>
          </a:xfrm>
          <a:prstGeom prst="bentArrow">
            <a:avLst>
              <a:gd name="adj1" fmla="val 18337"/>
              <a:gd name="adj2" fmla="val 17289"/>
              <a:gd name="adj3" fmla="val 15612"/>
              <a:gd name="adj4" fmla="val 22127"/>
            </a:avLst>
          </a:prstGeom>
          <a:solidFill>
            <a:schemeClr val="accent3"/>
          </a:soli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a:endParaRPr lang="en-US" sz="1351" dirty="0" err="1">
              <a:solidFill>
                <a:srgbClr val="000000"/>
              </a:solidFill>
              <a:latin typeface="Museo Sans 300"/>
              <a:cs typeface="Museo Sans 300"/>
            </a:endParaRPr>
          </a:p>
        </p:txBody>
      </p:sp>
      <p:pic>
        <p:nvPicPr>
          <p:cNvPr id="84" name="Picture 8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39210" y="6157889"/>
            <a:ext cx="232589" cy="194406"/>
          </a:xfrm>
          <a:prstGeom prst="rect">
            <a:avLst/>
          </a:prstGeom>
        </p:spPr>
      </p:pic>
      <p:pic>
        <p:nvPicPr>
          <p:cNvPr id="85" name="Picture 8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33776" y="4406272"/>
            <a:ext cx="304056" cy="254141"/>
          </a:xfrm>
          <a:prstGeom prst="rect">
            <a:avLst/>
          </a:prstGeom>
          <a:effectLst>
            <a:outerShdw blurRad="50800" dist="76200" algn="l" rotWithShape="0">
              <a:prstClr val="black">
                <a:alpha val="40000"/>
              </a:prstClr>
            </a:outerShdw>
          </a:effectLst>
        </p:spPr>
      </p:pic>
      <p:pic>
        <p:nvPicPr>
          <p:cNvPr id="86" name="Picture 8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38600" y="4402142"/>
            <a:ext cx="304056" cy="254141"/>
          </a:xfrm>
          <a:prstGeom prst="rect">
            <a:avLst/>
          </a:prstGeom>
          <a:effectLst>
            <a:outerShdw blurRad="50800" dist="76200" dir="2700000" algn="tl" rotWithShape="0">
              <a:prstClr val="black">
                <a:alpha val="40000"/>
              </a:prstClr>
            </a:outerShdw>
          </a:effectLst>
        </p:spPr>
      </p:pic>
      <p:pic>
        <p:nvPicPr>
          <p:cNvPr id="87" name="Picture 8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8363" y="4402142"/>
            <a:ext cx="304056" cy="254141"/>
          </a:xfrm>
          <a:prstGeom prst="rect">
            <a:avLst/>
          </a:prstGeom>
          <a:effectLst>
            <a:outerShdw blurRad="50800" dist="76200" dir="2700000" algn="tl" rotWithShape="0">
              <a:prstClr val="black">
                <a:alpha val="40000"/>
              </a:prstClr>
            </a:outerShdw>
          </a:effectLst>
        </p:spPr>
      </p:pic>
      <p:pic>
        <p:nvPicPr>
          <p:cNvPr id="88" name="Picture 8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97922" y="2294987"/>
            <a:ext cx="304056" cy="254141"/>
          </a:xfrm>
          <a:prstGeom prst="rect">
            <a:avLst/>
          </a:prstGeom>
          <a:effectLst>
            <a:outerShdw blurRad="50800" dist="76200" algn="l" rotWithShape="0">
              <a:prstClr val="black">
                <a:alpha val="40000"/>
              </a:prstClr>
            </a:outerShdw>
          </a:effectLst>
        </p:spPr>
      </p:pic>
      <p:pic>
        <p:nvPicPr>
          <p:cNvPr id="89" name="Picture 33" descr="JIRA Service Desk"/>
          <p:cNvPicPr>
            <a:picLocks noChangeAspect="1" noChangeArrowheads="1"/>
          </p:cNvPicPr>
          <p:nvPr/>
        </p:nvPicPr>
        <p:blipFill>
          <a:blip r:embed="rId13"/>
          <a:srcRect/>
          <a:stretch>
            <a:fillRect/>
          </a:stretch>
        </p:blipFill>
        <p:spPr bwMode="auto">
          <a:xfrm>
            <a:off x="1493723" y="2827047"/>
            <a:ext cx="918539" cy="438582"/>
          </a:xfrm>
          <a:prstGeom prst="rect">
            <a:avLst/>
          </a:prstGeom>
          <a:noFill/>
        </p:spPr>
      </p:pic>
      <p:sp>
        <p:nvSpPr>
          <p:cNvPr id="90" name="TextBox 89"/>
          <p:cNvSpPr txBox="1"/>
          <p:nvPr/>
        </p:nvSpPr>
        <p:spPr>
          <a:xfrm>
            <a:off x="426399" y="2886570"/>
            <a:ext cx="1067323" cy="399340"/>
          </a:xfrm>
          <a:prstGeom prst="rect">
            <a:avLst/>
          </a:prstGeom>
          <a:noFill/>
        </p:spPr>
        <p:txBody>
          <a:bodyPr wrap="square" rtlCol="0" anchor="t" anchorCtr="0">
            <a:spAutoFit/>
          </a:bodyPr>
          <a:lstStyle/>
          <a:p>
            <a:pPr>
              <a:lnSpc>
                <a:spcPct val="95000"/>
              </a:lnSpc>
            </a:pPr>
            <a:r>
              <a:rPr lang="en-US" sz="700" dirty="0" smtClean="0">
                <a:solidFill>
                  <a:srgbClr val="000000"/>
                </a:solidFill>
                <a:latin typeface="+mn-lt"/>
                <a:cs typeface="Arial"/>
              </a:rPr>
              <a:t>User stories</a:t>
            </a:r>
          </a:p>
          <a:p>
            <a:pPr>
              <a:lnSpc>
                <a:spcPct val="95000"/>
              </a:lnSpc>
            </a:pPr>
            <a:r>
              <a:rPr lang="en-US" sz="700" dirty="0" smtClean="0">
                <a:solidFill>
                  <a:srgbClr val="000000"/>
                </a:solidFill>
                <a:latin typeface="+mn-lt"/>
                <a:cs typeface="Arial"/>
              </a:rPr>
              <a:t>Features / Defects</a:t>
            </a:r>
          </a:p>
          <a:p>
            <a:pPr>
              <a:lnSpc>
                <a:spcPct val="95000"/>
              </a:lnSpc>
            </a:pPr>
            <a:endParaRPr lang="en-US" sz="700" dirty="0" smtClean="0">
              <a:solidFill>
                <a:srgbClr val="000000"/>
              </a:solidFill>
              <a:latin typeface="+mn-lt"/>
              <a:cs typeface="Arial"/>
            </a:endParaRPr>
          </a:p>
        </p:txBody>
      </p:sp>
      <p:sp>
        <p:nvSpPr>
          <p:cNvPr id="91" name="Oval 90"/>
          <p:cNvSpPr/>
          <p:nvPr/>
        </p:nvSpPr>
        <p:spPr bwMode="auto">
          <a:xfrm>
            <a:off x="142155" y="5846285"/>
            <a:ext cx="211656" cy="211655"/>
          </a:xfrm>
          <a:prstGeom prst="ellipse">
            <a:avLst/>
          </a:prstGeom>
          <a:solidFill>
            <a:schemeClr val="accent2">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5</a:t>
            </a:r>
          </a:p>
        </p:txBody>
      </p:sp>
      <p:sp>
        <p:nvSpPr>
          <p:cNvPr id="93" name="Oval 92"/>
          <p:cNvSpPr/>
          <p:nvPr/>
        </p:nvSpPr>
        <p:spPr bwMode="auto">
          <a:xfrm>
            <a:off x="606287" y="5846285"/>
            <a:ext cx="211655" cy="211655"/>
          </a:xfrm>
          <a:prstGeom prst="ellipse">
            <a:avLst/>
          </a:prstGeom>
          <a:solidFill>
            <a:schemeClr val="accent2">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8</a:t>
            </a:r>
          </a:p>
        </p:txBody>
      </p:sp>
      <p:sp>
        <p:nvSpPr>
          <p:cNvPr id="95" name="Oval 94"/>
          <p:cNvSpPr/>
          <p:nvPr/>
        </p:nvSpPr>
        <p:spPr bwMode="auto">
          <a:xfrm>
            <a:off x="149726" y="6190462"/>
            <a:ext cx="211655" cy="211655"/>
          </a:xfrm>
          <a:prstGeom prst="ellipse">
            <a:avLst/>
          </a:prstGeom>
          <a:solidFill>
            <a:schemeClr val="accent4">
              <a:lumMod val="75000"/>
            </a:schemeClr>
          </a:solidFill>
          <a:ln>
            <a:solidFill>
              <a:srgbClr val="00A0AD"/>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0" tIns="13716" rIns="0" bIns="34291" numCol="1" rtlCol="0" anchor="t" anchorCtr="0" compatLnSpc="1">
            <a:prstTxWarp prst="textNoShape">
              <a:avLst/>
            </a:prstTxWarp>
          </a:bodyPr>
          <a:lstStyle/>
          <a:p>
            <a:pPr algn="ctr" defTabSz="685783"/>
            <a:r>
              <a:rPr lang="en-US" sz="1000" b="1" dirty="0">
                <a:solidFill>
                  <a:srgbClr val="FFFFFF"/>
                </a:solidFill>
                <a:latin typeface="Calibri" charset="0"/>
                <a:ea typeface="Calibri" charset="0"/>
                <a:cs typeface="Calibri" charset="0"/>
              </a:rPr>
              <a:t>3</a:t>
            </a:r>
          </a:p>
        </p:txBody>
      </p:sp>
      <p:sp>
        <p:nvSpPr>
          <p:cNvPr id="96" name="TextBox 95"/>
          <p:cNvSpPr txBox="1"/>
          <p:nvPr/>
        </p:nvSpPr>
        <p:spPr bwMode="auto">
          <a:xfrm>
            <a:off x="318383" y="5814674"/>
            <a:ext cx="337805" cy="274876"/>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r>
              <a:rPr lang="en-GB" sz="1200" dirty="0" smtClean="0">
                <a:solidFill>
                  <a:schemeClr val="accent1"/>
                </a:solidFill>
                <a:latin typeface="+mn-lt"/>
              </a:rPr>
              <a:t>&amp;</a:t>
            </a:r>
            <a:endParaRPr lang="en-GB" sz="1600" dirty="0" smtClean="0">
              <a:solidFill>
                <a:schemeClr val="accent1"/>
              </a:solidFill>
              <a:latin typeface="+mn-lt"/>
            </a:endParaRPr>
          </a:p>
        </p:txBody>
      </p:sp>
      <p:sp>
        <p:nvSpPr>
          <p:cNvPr id="97" name="TextBox 96"/>
          <p:cNvSpPr txBox="1"/>
          <p:nvPr/>
        </p:nvSpPr>
        <p:spPr bwMode="auto">
          <a:xfrm>
            <a:off x="861994" y="5803523"/>
            <a:ext cx="337805" cy="274876"/>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r>
              <a:rPr lang="en-GB" sz="1100" dirty="0" smtClean="0">
                <a:solidFill>
                  <a:schemeClr val="accent1"/>
                </a:solidFill>
                <a:latin typeface="+mn-lt"/>
              </a:rPr>
              <a:t>= 1x App Profile / License (&lt;50mb) </a:t>
            </a:r>
            <a:r>
              <a:rPr lang="mr-IN" sz="1100" dirty="0" smtClean="0">
                <a:solidFill>
                  <a:schemeClr val="accent1"/>
                </a:solidFill>
                <a:latin typeface="+mn-lt"/>
              </a:rPr>
              <a:t>–</a:t>
            </a:r>
            <a:r>
              <a:rPr lang="en-GB" sz="1100" dirty="0" smtClean="0">
                <a:solidFill>
                  <a:schemeClr val="accent1"/>
                </a:solidFill>
                <a:latin typeface="+mn-lt"/>
              </a:rPr>
              <a:t> unlimited scanning</a:t>
            </a:r>
            <a:endParaRPr lang="en-GB" sz="1400" dirty="0" smtClean="0">
              <a:solidFill>
                <a:schemeClr val="accent1"/>
              </a:solidFill>
              <a:latin typeface="+mn-lt"/>
            </a:endParaRPr>
          </a:p>
        </p:txBody>
      </p:sp>
      <p:sp>
        <p:nvSpPr>
          <p:cNvPr id="98" name="TextBox 97"/>
          <p:cNvSpPr txBox="1"/>
          <p:nvPr/>
        </p:nvSpPr>
        <p:spPr bwMode="auto">
          <a:xfrm>
            <a:off x="880582" y="6159207"/>
            <a:ext cx="3258802" cy="274876"/>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r>
              <a:rPr lang="en-GB" sz="1100" dirty="0" smtClean="0">
                <a:solidFill>
                  <a:schemeClr val="accent1"/>
                </a:solidFill>
                <a:latin typeface="+mn-lt"/>
              </a:rPr>
              <a:t>= Developer User </a:t>
            </a:r>
            <a:r>
              <a:rPr lang="en-GB" sz="1100" dirty="0">
                <a:solidFill>
                  <a:schemeClr val="accent1"/>
                </a:solidFill>
                <a:latin typeface="+mn-lt"/>
              </a:rPr>
              <a:t>License(s) </a:t>
            </a:r>
            <a:r>
              <a:rPr lang="mr-IN" sz="1100" dirty="0">
                <a:solidFill>
                  <a:schemeClr val="accent1"/>
                </a:solidFill>
                <a:latin typeface="+mn-lt"/>
              </a:rPr>
              <a:t>–</a:t>
            </a:r>
            <a:r>
              <a:rPr lang="en-GB" sz="1100" dirty="0">
                <a:solidFill>
                  <a:schemeClr val="accent1"/>
                </a:solidFill>
                <a:latin typeface="+mn-lt"/>
              </a:rPr>
              <a:t> unlimited </a:t>
            </a:r>
            <a:r>
              <a:rPr lang="en-GB" sz="1100" dirty="0" smtClean="0">
                <a:solidFill>
                  <a:schemeClr val="accent1"/>
                </a:solidFill>
                <a:latin typeface="+mn-lt"/>
              </a:rPr>
              <a:t>scanning</a:t>
            </a:r>
            <a:endParaRPr lang="en-GB" sz="1100" dirty="0">
              <a:solidFill>
                <a:schemeClr val="accent1"/>
              </a:solidFill>
              <a:latin typeface="+mn-lt"/>
            </a:endParaRPr>
          </a:p>
        </p:txBody>
      </p:sp>
      <p:sp>
        <p:nvSpPr>
          <p:cNvPr id="99" name="TextBox 98"/>
          <p:cNvSpPr txBox="1"/>
          <p:nvPr/>
        </p:nvSpPr>
        <p:spPr bwMode="auto">
          <a:xfrm>
            <a:off x="2684726" y="3454259"/>
            <a:ext cx="693988" cy="188351"/>
          </a:xfrm>
          <a:prstGeom prst="rect">
            <a:avLst/>
          </a:prstGeom>
          <a:solidFill>
            <a:schemeClr val="tx2">
              <a:lumMod val="20000"/>
              <a:lumOff val="80000"/>
            </a:schemeClr>
          </a:solidFill>
          <a:ln w="12700" cap="sq" algn="ctr">
            <a:noFill/>
            <a:miter lim="800000"/>
            <a:headEnd/>
            <a:tailEnd/>
          </a:ln>
          <a:effectLst>
            <a:outerShdw blurRad="50800" dist="38100" dir="2700000" algn="tl" rotWithShape="0">
              <a:prstClr val="black">
                <a:alpha val="40000"/>
              </a:prstClr>
            </a:outerShdw>
          </a:effectLst>
        </p:spPr>
        <p:txBody>
          <a:bodyPr wrap="none" rtlCol="0" anchor="ctr" anchorCtr="0">
            <a:noAutofit/>
          </a:bodyPr>
          <a:lstStyle/>
          <a:p>
            <a:pPr>
              <a:lnSpc>
                <a:spcPct val="95000"/>
              </a:lnSpc>
              <a:spcBef>
                <a:spcPts val="600"/>
              </a:spcBef>
            </a:pPr>
            <a:r>
              <a:rPr lang="en-GB" sz="1100" smtClean="0">
                <a:solidFill>
                  <a:schemeClr val="tx2">
                    <a:lumMod val="75000"/>
                  </a:schemeClr>
                </a:solidFill>
                <a:latin typeface="+mn-lt"/>
              </a:rPr>
              <a:t>Personal</a:t>
            </a:r>
            <a:endParaRPr lang="en-GB" sz="1100" dirty="0" err="1" smtClean="0">
              <a:solidFill>
                <a:schemeClr val="tx2">
                  <a:lumMod val="75000"/>
                </a:schemeClr>
              </a:solidFill>
              <a:latin typeface="+mn-lt"/>
            </a:endParaRPr>
          </a:p>
        </p:txBody>
      </p:sp>
      <p:sp>
        <p:nvSpPr>
          <p:cNvPr id="100" name="TextBox 99"/>
          <p:cNvSpPr txBox="1"/>
          <p:nvPr/>
        </p:nvSpPr>
        <p:spPr bwMode="auto">
          <a:xfrm>
            <a:off x="4655407" y="3462193"/>
            <a:ext cx="480168" cy="180165"/>
          </a:xfrm>
          <a:prstGeom prst="rect">
            <a:avLst/>
          </a:prstGeom>
          <a:solidFill>
            <a:schemeClr val="tx2">
              <a:lumMod val="20000"/>
              <a:lumOff val="80000"/>
            </a:schemeClr>
          </a:solidFill>
          <a:ln w="12700" cap="sq" algn="ctr">
            <a:noFill/>
            <a:miter lim="800000"/>
            <a:headEnd/>
            <a:tailEnd/>
          </a:ln>
          <a:effectLst>
            <a:outerShdw blurRad="50800" dist="38100" dir="2700000" algn="tl" rotWithShape="0">
              <a:prstClr val="black">
                <a:alpha val="40000"/>
              </a:prstClr>
            </a:outerShdw>
          </a:effectLst>
        </p:spPr>
        <p:txBody>
          <a:bodyPr wrap="none" rtlCol="0" anchor="ctr" anchorCtr="0">
            <a:noAutofit/>
          </a:bodyPr>
          <a:lstStyle/>
          <a:p>
            <a:pPr>
              <a:lnSpc>
                <a:spcPct val="95000"/>
              </a:lnSpc>
              <a:spcBef>
                <a:spcPts val="600"/>
              </a:spcBef>
            </a:pPr>
            <a:r>
              <a:rPr lang="en-GB" sz="1100" smtClean="0">
                <a:solidFill>
                  <a:schemeClr val="tx2">
                    <a:lumMod val="75000"/>
                  </a:schemeClr>
                </a:solidFill>
                <a:latin typeface="+mn-lt"/>
              </a:rPr>
              <a:t>Team</a:t>
            </a:r>
            <a:endParaRPr lang="en-GB" sz="1100" dirty="0" smtClean="0">
              <a:solidFill>
                <a:schemeClr val="tx2">
                  <a:lumMod val="75000"/>
                </a:schemeClr>
              </a:solidFill>
              <a:latin typeface="+mn-lt"/>
            </a:endParaRPr>
          </a:p>
        </p:txBody>
      </p:sp>
      <p:sp>
        <p:nvSpPr>
          <p:cNvPr id="101" name="TextBox 100"/>
          <p:cNvSpPr txBox="1"/>
          <p:nvPr/>
        </p:nvSpPr>
        <p:spPr bwMode="auto">
          <a:xfrm>
            <a:off x="5529525" y="1574470"/>
            <a:ext cx="758289" cy="182873"/>
          </a:xfrm>
          <a:prstGeom prst="rect">
            <a:avLst/>
          </a:prstGeom>
          <a:solidFill>
            <a:schemeClr val="tx2">
              <a:lumMod val="20000"/>
              <a:lumOff val="80000"/>
            </a:schemeClr>
          </a:solidFill>
          <a:ln w="12700" cap="sq" algn="ctr">
            <a:noFill/>
            <a:miter lim="800000"/>
            <a:headEnd/>
            <a:tailEnd/>
          </a:ln>
          <a:effectLst>
            <a:outerShdw blurRad="50800" dist="38100" dir="2700000" algn="tl" rotWithShape="0">
              <a:prstClr val="black">
                <a:alpha val="40000"/>
              </a:prstClr>
            </a:outerShdw>
          </a:effectLst>
        </p:spPr>
        <p:txBody>
          <a:bodyPr wrap="none" rtlCol="0" anchor="ctr" anchorCtr="0">
            <a:noAutofit/>
          </a:bodyPr>
          <a:lstStyle/>
          <a:p>
            <a:pPr>
              <a:lnSpc>
                <a:spcPct val="95000"/>
              </a:lnSpc>
              <a:spcBef>
                <a:spcPts val="600"/>
              </a:spcBef>
            </a:pPr>
            <a:r>
              <a:rPr lang="en-GB" sz="1100" smtClean="0">
                <a:solidFill>
                  <a:schemeClr val="tx2">
                    <a:lumMod val="75000"/>
                  </a:schemeClr>
                </a:solidFill>
                <a:latin typeface="+mn-lt"/>
              </a:rPr>
              <a:t>Enterprise</a:t>
            </a:r>
            <a:endParaRPr lang="en-GB" sz="1100" dirty="0" smtClean="0">
              <a:solidFill>
                <a:schemeClr val="tx2">
                  <a:lumMod val="75000"/>
                </a:schemeClr>
              </a:solidFill>
              <a:latin typeface="+mn-lt"/>
            </a:endParaRPr>
          </a:p>
        </p:txBody>
      </p:sp>
    </p:spTree>
    <p:extLst>
      <p:ext uri="{BB962C8B-B14F-4D97-AF65-F5344CB8AC3E}">
        <p14:creationId xmlns:p14="http://schemas.microsoft.com/office/powerpoint/2010/main" val="88015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44" y="529"/>
            <a:ext cx="7293738" cy="1229784"/>
          </a:xfrm>
        </p:spPr>
        <p:txBody>
          <a:bodyPr/>
          <a:lstStyle/>
          <a:p>
            <a:r>
              <a:rPr lang="en-US" sz="2800" dirty="0" smtClean="0"/>
              <a:t>Managing Vulnerabilities over Time</a:t>
            </a:r>
            <a:endParaRPr lang="en-US" sz="2800" dirty="0"/>
          </a:p>
        </p:txBody>
      </p:sp>
      <p:graphicFrame>
        <p:nvGraphicFramePr>
          <p:cNvPr id="10" name="Diagram 9"/>
          <p:cNvGraphicFramePr/>
          <p:nvPr>
            <p:extLst>
              <p:ext uri="{D42A27DB-BD31-4B8C-83A1-F6EECF244321}">
                <p14:modId xmlns:p14="http://schemas.microsoft.com/office/powerpoint/2010/main" val="639715680"/>
              </p:ext>
            </p:extLst>
          </p:nvPr>
        </p:nvGraphicFramePr>
        <p:xfrm>
          <a:off x="521208" y="2108200"/>
          <a:ext cx="79354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Arrow Connector 12"/>
          <p:cNvCxnSpPr/>
          <p:nvPr/>
        </p:nvCxnSpPr>
        <p:spPr bwMode="auto">
          <a:xfrm flipV="1">
            <a:off x="1380744" y="5989320"/>
            <a:ext cx="6903720" cy="45720"/>
          </a:xfrm>
          <a:prstGeom prst="straightConnector1">
            <a:avLst/>
          </a:prstGeom>
          <a:solidFill>
            <a:schemeClr val="accent2"/>
          </a:solidFill>
          <a:ln w="41275" cap="sq" cmpd="sng" algn="ctr">
            <a:solidFill>
              <a:srgbClr val="FF0000"/>
            </a:solidFill>
            <a:prstDash val="solid"/>
            <a:round/>
            <a:headEnd type="arrow" w="med" len="med"/>
            <a:tailEnd type="triangle"/>
          </a:ln>
          <a:effectLst/>
        </p:spPr>
      </p:cxnSp>
      <p:cxnSp>
        <p:nvCxnSpPr>
          <p:cNvPr id="43" name="Straight Arrow Connector 42"/>
          <p:cNvCxnSpPr/>
          <p:nvPr/>
        </p:nvCxnSpPr>
        <p:spPr bwMode="auto">
          <a:xfrm flipH="1" flipV="1">
            <a:off x="1216152" y="1545336"/>
            <a:ext cx="27432" cy="4352544"/>
          </a:xfrm>
          <a:prstGeom prst="straightConnector1">
            <a:avLst/>
          </a:prstGeom>
          <a:solidFill>
            <a:schemeClr val="accent2"/>
          </a:solidFill>
          <a:ln w="41275" cap="sq" cmpd="sng" algn="ctr">
            <a:solidFill>
              <a:srgbClr val="FF0000"/>
            </a:solidFill>
            <a:prstDash val="solid"/>
            <a:round/>
            <a:headEnd type="arrow" w="med" len="med"/>
            <a:tailEnd type="triangle"/>
          </a:ln>
          <a:effectLst/>
        </p:spPr>
      </p:cxnSp>
      <p:sp>
        <p:nvSpPr>
          <p:cNvPr id="19" name="TextBox 18"/>
          <p:cNvSpPr txBox="1"/>
          <p:nvPr/>
        </p:nvSpPr>
        <p:spPr bwMode="auto">
          <a:xfrm rot="16200000">
            <a:off x="-544068" y="3419856"/>
            <a:ext cx="2935224" cy="91440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r>
              <a:rPr lang="en-US" sz="2000" dirty="0" smtClean="0">
                <a:solidFill>
                  <a:schemeClr val="accent1"/>
                </a:solidFill>
                <a:latin typeface="+mn-lt"/>
              </a:rPr>
              <a:t># vulnerabilities</a:t>
            </a:r>
          </a:p>
        </p:txBody>
      </p:sp>
      <p:sp>
        <p:nvSpPr>
          <p:cNvPr id="48" name="TextBox 47"/>
          <p:cNvSpPr txBox="1"/>
          <p:nvPr/>
        </p:nvSpPr>
        <p:spPr bwMode="auto">
          <a:xfrm>
            <a:off x="3382486" y="5897880"/>
            <a:ext cx="2935224" cy="91440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r>
              <a:rPr lang="en-US" sz="2000" dirty="0" smtClean="0">
                <a:solidFill>
                  <a:schemeClr val="accent1"/>
                </a:solidFill>
                <a:latin typeface="+mn-lt"/>
              </a:rPr>
              <a:t># time</a:t>
            </a:r>
          </a:p>
        </p:txBody>
      </p:sp>
    </p:spTree>
    <p:extLst>
      <p:ext uri="{BB962C8B-B14F-4D97-AF65-F5344CB8AC3E}">
        <p14:creationId xmlns:p14="http://schemas.microsoft.com/office/powerpoint/2010/main" val="2783435020"/>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2&quot;&gt;&lt;/object&gt;&lt;object type=&quot;2&quot; unique_id=&quot;10223&quot;&gt;&lt;object type=&quot;3&quot; unique_id=&quot;10224&quot;&gt;&lt;property id=&quot;20148&quot; value=&quot;5&quot;/&gt;&lt;property id=&quot;20300&quot; value=&quot;Slide 1 - &amp;quot;Presentation Title Arial Bold 32pt&amp;quot;&quot;/&gt;&lt;property id=&quot;20307&quot; value=&quot;353&quot;/&gt;&lt;/object&gt;&lt;object type=&quot;3&quot; unique_id=&quot;10225&quot;&gt;&lt;property id=&quot;20148&quot; value=&quot;5&quot;/&gt;&lt;property id=&quot;20300&quot; value=&quot;Slide 4 - &amp;quot;Section Divider 32pt Bold&amp;quot;&quot;/&gt;&lt;property id=&quot;20307&quot; value=&quot;462&quot;/&gt;&lt;/object&gt;&lt;object type=&quot;3&quot; unique_id=&quot;10226&quot;&gt;&lt;property id=&quot;20148&quot; value=&quot;5&quot;/&gt;&lt;property id=&quot;20300&quot; value=&quot;Slide 5 - &amp;quot;Title and Content Layout: &amp;#x0D;&amp;#x0A;Slide Title Arial 32 pt Bold&amp;quot;&quot;/&gt;&lt;property id=&quot;20307&quot; value=&quot;454&quot;/&gt;&lt;/object&gt;&lt;object type=&quot;3&quot; unique_id=&quot;10227&quot;&gt;&lt;property id=&quot;20148&quot; value=&quot;5&quot;/&gt;&lt;property id=&quot;20300&quot; value=&quot;Slide 3 - &amp;quot;Master Layouts: Footer and Date&amp;quot;&quot;/&gt;&lt;property id=&quot;20307&quot; value=&quot;459&quot;/&gt;&lt;/object&gt;&lt;object type=&quot;3&quot; unique_id=&quot;10229&quot;&gt;&lt;property id=&quot;20148&quot; value=&quot;5&quot;/&gt;&lt;property id=&quot;20300&quot; value=&quot;Slide 8 - &amp;quot;Default Settings – Guidelines&amp;quot;&quot;/&gt;&lt;property id=&quot;20307&quot; value=&quot;456&quot;/&gt;&lt;/object&gt;&lt;object type=&quot;3&quot; unique_id=&quot;10230&quot;&gt;&lt;property id=&quot;20148&quot; value=&quot;5&quot;/&gt;&lt;property id=&quot;20300&quot; value=&quot;Slide 9 - &amp;quot;Auto Default Settings&amp;quot;&quot;/&gt;&lt;property id=&quot;20307&quot; value=&quot;460&quot;/&gt;&lt;/object&gt;&lt;object type=&quot;3&quot; unique_id=&quot;10233&quot;&gt;&lt;property id=&quot;20148&quot; value=&quot;5&quot;/&gt;&lt;property id=&quot;20300&quot; value=&quot;Slide 14 - &amp;quot;Sample Pie Chart&amp;quot;&quot;/&gt;&lt;property id=&quot;20307&quot; value=&quot;465&quot;/&gt;&lt;/object&gt;&lt;object type=&quot;3&quot; unique_id=&quot;10318&quot;&gt;&lt;property id=&quot;20148&quot; value=&quot;5&quot;/&gt;&lt;property id=&quot;20300&quot; value=&quot;Slide 7 - &amp;quot;Color Scheme&amp;quot;&quot;/&gt;&lt;property id=&quot;20307&quot; value=&quot;466&quot;/&gt;&lt;/object&gt;&lt;object type=&quot;3&quot; unique_id=&quot;10423&quot;&gt;&lt;property id=&quot;20148&quot; value=&quot;5&quot;/&gt;&lt;property id=&quot;20300&quot; value=&quot;Slide 10 - &amp;quot;Sample Column Chart&amp;quot;&quot;/&gt;&lt;property id=&quot;20307&quot; value=&quot;467&quot;/&gt;&lt;/object&gt;&lt;object type=&quot;3&quot; unique_id=&quot;10424&quot;&gt;&lt;property id=&quot;20148&quot; value=&quot;5&quot;/&gt;&lt;property id=&quot;20300&quot; value=&quot;Slide 12 - &amp;quot;Sample Line Chart&amp;quot;&quot;/&gt;&lt;property id=&quot;20307&quot; value=&quot;468&quot;/&gt;&lt;/object&gt;&lt;object type=&quot;3&quot; unique_id=&quot;22526&quot;&gt;&lt;property id=&quot;20148&quot; value=&quot;5&quot;/&gt;&lt;property id=&quot;20300&quot; value=&quot;Slide 2 - &amp;quot;Important PowerPoint 2007 changes&amp;#x0D;&amp;#x0A;&amp;quot;&quot;/&gt;&lt;property id=&quot;20307&quot; value=&quot;474&quot;/&gt;&lt;/object&gt;&lt;object type=&quot;3&quot; unique_id=&quot;22527&quot;&gt;&lt;property id=&quot;20148&quot; value=&quot;5&quot;/&gt;&lt;property id=&quot;20300&quot; value=&quot;Slide 6 - &amp;quot;Two Content Layout: &amp;#x0D;&amp;#x0A;Slide Title Arial 32 pt Bold&amp;quot;&quot;/&gt;&lt;property id=&quot;20307&quot; value=&quot;471&quot;/&gt;&lt;/object&gt;&lt;object type=&quot;3&quot; unique_id=&quot;22528&quot;&gt;&lt;property id=&quot;20148&quot; value=&quot;5&quot;/&gt;&lt;property id=&quot;20300&quot; value=&quot;Slide 11 - &amp;quot;Sample Column Chart: &amp;#x0D;&amp;#x0A;Two Content Layout&amp;quot;&quot;/&gt;&lt;property id=&quot;20307&quot; value=&quot;470&quot;/&gt;&lt;/object&gt;&lt;object type=&quot;3&quot; unique_id=&quot;22529&quot;&gt;&lt;property id=&quot;20148&quot; value=&quot;5&quot;/&gt;&lt;property id=&quot;20300&quot; value=&quot;Slide 13 - &amp;quot;Sample Line Chart:&amp;#x0D;&amp;#x0A;Two Content Layout&amp;quot;&quot;/&gt;&lt;property id=&quot;20307&quot; value=&quot;472&quot;/&gt;&lt;/object&gt;&lt;object type=&quot;3&quot; unique_id=&quot;22530&quot;&gt;&lt;property id=&quot;20148&quot; value=&quot;5&quot;/&gt;&lt;property id=&quot;20300&quot; value=&quot;Slide 15 - &amp;quot;Sample Pie Chart:&amp;#x0D;&amp;#x0A;Two Content Layout&amp;quot;&quot;/&gt;&lt;property id=&quot;20307&quot; value=&quot;473&quot;/&gt;&lt;/object&gt;&lt;/object&gt;&lt;/object&gt;&lt;/database&gt;"/>
  <p:tag name="SECTOMILLISECCONVERTED" val="1"/>
  <p:tag name="ISPRING_RESOURCE_PATHS_HASH_2" val="754e257bf4e67b6eda8b5226aec68fcba58438"/>
  <p:tag name="ARTICULATE_PROJECT_OPEN" val="0"/>
  <p:tag name="ARTICULATE_SLIDE_COUNT" val="34"/>
  <p:tag name="ISPRING_RESOURCE_PATHS_HASH_PRESENTER" val="438f3d589e15a7920224ea63070c9d338da6ef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7503-Veracode-4x3">
  <a:themeElements>
    <a:clrScheme name="Veracode">
      <a:dk1>
        <a:srgbClr val="231F1E"/>
      </a:dk1>
      <a:lt1>
        <a:srgbClr val="FFFFFF"/>
      </a:lt1>
      <a:dk2>
        <a:srgbClr val="36A2E4"/>
      </a:dk2>
      <a:lt2>
        <a:srgbClr val="EBEBEB"/>
      </a:lt2>
      <a:accent1>
        <a:srgbClr val="231F1E"/>
      </a:accent1>
      <a:accent2>
        <a:srgbClr val="36A2E4"/>
      </a:accent2>
      <a:accent3>
        <a:srgbClr val="D92B85"/>
      </a:accent3>
      <a:accent4>
        <a:srgbClr val="8EBE3F"/>
      </a:accent4>
      <a:accent5>
        <a:srgbClr val="A346B9"/>
      </a:accent5>
      <a:accent6>
        <a:srgbClr val="18A0AB"/>
      </a:accent6>
      <a:hlink>
        <a:srgbClr val="8EBE3F"/>
      </a:hlink>
      <a:folHlink>
        <a:srgbClr val="36A2E4"/>
      </a:folHlink>
    </a:clrScheme>
    <a:fontScheme name="Veracod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solidFill>
            <a:schemeClr val="tx2"/>
          </a:solidFill>
          <a:miter lim="800000"/>
          <a:headEnd/>
          <a:tailEnd/>
        </a:ln>
        <a:effectLst/>
      </a:spPr>
      <a:bodyPr wrap="square" lIns="0" rIns="0" rtlCol="0" anchor="ctr"/>
      <a:lstStyle>
        <a:defPPr>
          <a:spcBef>
            <a:spcPts val="1440"/>
          </a:spcBef>
          <a:defRPr sz="2100" dirty="0">
            <a:solidFill>
              <a:schemeClr val="bg1"/>
            </a:solidFill>
            <a:latin typeface="+mn-lt"/>
          </a:defRPr>
        </a:defPPr>
      </a:lstStyle>
    </a:spDef>
    <a:lnDef>
      <a:spPr bwMode="auto">
        <a:solidFill>
          <a:schemeClr val="accent2"/>
        </a:solidFill>
        <a:ln w="19050" cap="sq" cmpd="sng" algn="ctr">
          <a:solidFill>
            <a:schemeClr val="accent1"/>
          </a:solidFill>
          <a:prstDash val="solid"/>
          <a:round/>
          <a:headEnd type="arrow" w="med" len="med"/>
          <a:tailEnd type="arrow" w="med" len="med"/>
        </a:ln>
        <a:effectLst/>
      </a:spPr>
      <a:bodyPr/>
      <a:lstStyle/>
    </a:lnDef>
    <a:txDef>
      <a:spPr bwMode="auto">
        <a:noFill/>
        <a:ln w="12700" cap="sq" algn="ctr">
          <a:noFill/>
          <a:miter lim="800000"/>
          <a:headEnd/>
          <a:tailEnd/>
        </a:ln>
        <a:effectLst/>
      </a:spPr>
      <a:bodyPr wrap="square" rtlCol="0" anchor="ctr" anchorCtr="0">
        <a:noAutofit/>
      </a:bodyPr>
      <a:lstStyle>
        <a:defPPr>
          <a:lnSpc>
            <a:spcPct val="95000"/>
          </a:lnSpc>
          <a:spcBef>
            <a:spcPts val="600"/>
          </a:spcBef>
          <a:defRPr sz="2000" dirty="0" err="1" smtClean="0">
            <a:solidFill>
              <a:schemeClr val="accent1"/>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2017-Veracode-4x3</Template>
  <TotalTime>10506</TotalTime>
  <Words>1407</Words>
  <Application>Microsoft Office PowerPoint</Application>
  <PresentationFormat>Presentación en pantalla (4:3)</PresentationFormat>
  <Paragraphs>299</Paragraphs>
  <Slides>22</Slides>
  <Notes>17</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22</vt:i4>
      </vt:variant>
    </vt:vector>
  </HeadingPairs>
  <TitlesOfParts>
    <vt:vector size="39" baseType="lpstr">
      <vt:lpstr>ＭＳ Ｐゴシック</vt:lpstr>
      <vt:lpstr>ＭＳ Ｐゴシック</vt:lpstr>
      <vt:lpstr>AauxPro OT Medium</vt:lpstr>
      <vt:lpstr>Arial</vt:lpstr>
      <vt:lpstr>Arial Black</vt:lpstr>
      <vt:lpstr>Calibri</vt:lpstr>
      <vt:lpstr>Century Gothic</vt:lpstr>
      <vt:lpstr>Georgia</vt:lpstr>
      <vt:lpstr>Gotham Black</vt:lpstr>
      <vt:lpstr>Gotham Bold</vt:lpstr>
      <vt:lpstr>Gotham Book</vt:lpstr>
      <vt:lpstr>Helvetica Neue</vt:lpstr>
      <vt:lpstr>Lucida Sans</vt:lpstr>
      <vt:lpstr>Museo Sans 300</vt:lpstr>
      <vt:lpstr>Wingdings</vt:lpstr>
      <vt:lpstr>ヒラギノ明朝 ProN W3</vt:lpstr>
      <vt:lpstr>17503-Veracode-4x3</vt:lpstr>
      <vt:lpstr>Veracode / CA   Developing a Security Culture in the Agile / DevOps  Accelerated Development Environment</vt:lpstr>
      <vt:lpstr>About Veracode</vt:lpstr>
      <vt:lpstr>Presentación de PowerPoint</vt:lpstr>
      <vt:lpstr>CA / Veracode</vt:lpstr>
      <vt:lpstr>DevSecOps</vt:lpstr>
      <vt:lpstr>Automate &amp; Integrate Throughout App Lifecycle</vt:lpstr>
      <vt:lpstr>A Lifecycle Approach Reduces Cost, Risk</vt:lpstr>
      <vt:lpstr>Static Analysis for  all development stages</vt:lpstr>
      <vt:lpstr>Managing Vulnerabilities over Time</vt:lpstr>
      <vt:lpstr>Centralized Administration  &amp; Performance Tracking</vt:lpstr>
      <vt:lpstr>Applying Policy to Development</vt:lpstr>
      <vt:lpstr>Veracode Static Analysis Efficient Licensing/Collaboration</vt:lpstr>
      <vt:lpstr>Greenlight:  Security Testing</vt:lpstr>
      <vt:lpstr>Greenlight:  Testing Architecture</vt:lpstr>
      <vt:lpstr>SCA: Why scan 3rd party code? </vt:lpstr>
      <vt:lpstr>SCA:Report Flaws in 3rd Party Code?</vt:lpstr>
      <vt:lpstr>DAST: Dynamic Scanning</vt:lpstr>
      <vt:lpstr>DAST:  Testing Capabilities</vt:lpstr>
      <vt:lpstr>DAST:  Continuous Integration</vt:lpstr>
      <vt:lpstr>Compliance Reporting</vt:lpstr>
      <vt:lpstr>AppSec Program:  Phases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Steve Katasi</dc:creator>
  <cp:lastModifiedBy>Mila Grandes</cp:lastModifiedBy>
  <cp:revision>69</cp:revision>
  <cp:lastPrinted>2014-03-27T13:48:09Z</cp:lastPrinted>
  <dcterms:created xsi:type="dcterms:W3CDTF">2017-03-09T17:35:35Z</dcterms:created>
  <dcterms:modified xsi:type="dcterms:W3CDTF">2017-10-19T20:19:39Z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57D34648-DAAD-410C-8E8A-E86EF0F70418</vt:lpwstr>
  </property>
  <property fmtid="{D5CDD505-2E9C-101B-9397-08002B2CF9AE}" pid="3" name="ArticulatePath">
    <vt:lpwstr>PPT-2010-Template_LightDark-16x9</vt:lpwstr>
  </property>
</Properties>
</file>