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4"/>
  </p:notesMasterIdLst>
  <p:sldIdLst>
    <p:sldId id="256" r:id="rId2"/>
    <p:sldId id="257" r:id="rId3"/>
    <p:sldId id="258" r:id="rId4"/>
    <p:sldId id="260" r:id="rId5"/>
    <p:sldId id="264" r:id="rId6"/>
    <p:sldId id="261" r:id="rId7"/>
    <p:sldId id="262" r:id="rId8"/>
    <p:sldId id="263" r:id="rId9"/>
    <p:sldId id="265" r:id="rId10"/>
    <p:sldId id="266" r:id="rId11"/>
    <p:sldId id="267" r:id="rId12"/>
    <p:sldId id="268" r:id="rId1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00"/>
    <a:srgbClr val="00FF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88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3D2436C-3A8D-4730-A229-96581C1E63CA}" type="datetimeFigureOut">
              <a:rPr lang="he-IL" smtClean="0"/>
              <a:pPr/>
              <a:t>ב'/שבט/תשפ"ב</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0AF996B-8798-4253-A6D8-5716E508A03D}" type="slidenum">
              <a:rPr lang="he-IL" smtClean="0"/>
              <a:pPr/>
              <a:t>‹#›</a:t>
            </a:fld>
            <a:endParaRPr lang="he-IL"/>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fld id="{90AF996B-8798-4253-A6D8-5716E508A03D}" type="slidenum">
              <a:rPr lang="he-IL" smtClean="0"/>
              <a:pPr/>
              <a:t>3</a:t>
            </a:fld>
            <a:endParaRPr lang="he-I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60583CB-34F0-4387-AD5D-37FFB7E82260}" type="datetimeFigureOut">
              <a:rPr lang="he-IL" smtClean="0"/>
              <a:pPr/>
              <a:t>ב'/שבט/תשפ"ב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91579E8-AF13-4BAB-B64A-C45326B6BD9A}" type="slidenum">
              <a:rPr lang="he-IL" smtClean="0"/>
              <a:pPr/>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60583CB-34F0-4387-AD5D-37FFB7E82260}" type="datetimeFigureOut">
              <a:rPr lang="he-IL" smtClean="0"/>
              <a:pPr/>
              <a:t>ב'/שבט/תשפ"ב</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91579E8-AF13-4BAB-B64A-C45326B6BD9A}"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10.wmf"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1.wmf"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12.wmf"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wmf"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3.wmf"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wmf"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6.wmf"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7.wmf"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8.wmf"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9.wmf"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orim_general\Local Settings\Temporary Internet Files\Content.IE5\GDZSBIOR\MC900312510[1].wmf"/>
          <p:cNvPicPr>
            <a:picLocks noChangeAspect="1" noChangeArrowheads="1"/>
          </p:cNvPicPr>
          <p:nvPr/>
        </p:nvPicPr>
        <p:blipFill>
          <a:blip r:embed="rId2" cstate="print"/>
          <a:srcRect/>
          <a:stretch>
            <a:fillRect/>
          </a:stretch>
        </p:blipFill>
        <p:spPr bwMode="auto">
          <a:xfrm>
            <a:off x="357158" y="3643314"/>
            <a:ext cx="2937035" cy="3007584"/>
          </a:xfrm>
          <a:prstGeom prst="rect">
            <a:avLst/>
          </a:prstGeom>
          <a:noFill/>
        </p:spPr>
      </p:pic>
      <p:sp>
        <p:nvSpPr>
          <p:cNvPr id="2" name="כותרת 1"/>
          <p:cNvSpPr>
            <a:spLocks noGrp="1"/>
          </p:cNvSpPr>
          <p:nvPr>
            <p:ph type="ctrTitle"/>
          </p:nvPr>
        </p:nvSpPr>
        <p:spPr>
          <a:xfrm>
            <a:off x="785786" y="928670"/>
            <a:ext cx="7643866" cy="2643206"/>
          </a:xfrm>
          <a:solidFill>
            <a:schemeClr val="bg2">
              <a:lumMod val="75000"/>
            </a:schemeClr>
          </a:solidFill>
        </p:spPr>
        <p:txBody>
          <a:bodyPr>
            <a:noAutofit/>
          </a:bodyPr>
          <a:lstStyle/>
          <a:p>
            <a:r>
              <a:rPr lang="he-IL" sz="9600" b="1" dirty="0"/>
              <a:t>מען לא ידוע / </a:t>
            </a:r>
            <a:r>
              <a:rPr lang="he-IL" sz="9600" b="1" dirty="0" err="1"/>
              <a:t>קרסמן</a:t>
            </a:r>
            <a:r>
              <a:rPr lang="he-IL" sz="9600" b="1" dirty="0"/>
              <a:t> טיילור</a:t>
            </a:r>
          </a:p>
        </p:txBody>
      </p:sp>
      <p:sp>
        <p:nvSpPr>
          <p:cNvPr id="4" name="TextBox 3"/>
          <p:cNvSpPr txBox="1"/>
          <p:nvPr/>
        </p:nvSpPr>
        <p:spPr>
          <a:xfrm>
            <a:off x="6643702" y="5072074"/>
            <a:ext cx="1928826" cy="646331"/>
          </a:xfrm>
          <a:prstGeom prst="rect">
            <a:avLst/>
          </a:prstGeom>
          <a:solidFill>
            <a:schemeClr val="bg2">
              <a:lumMod val="90000"/>
            </a:schemeClr>
          </a:solidFill>
        </p:spPr>
        <p:txBody>
          <a:bodyPr wrap="square" rtlCol="1">
            <a:spAutoFit/>
          </a:bodyPr>
          <a:lstStyle/>
          <a:p>
            <a:r>
              <a:rPr lang="he-IL" dirty="0"/>
              <a:t>הכינה: חגית </a:t>
            </a:r>
            <a:r>
              <a:rPr lang="he-IL" dirty="0" err="1"/>
              <a:t>פשחור</a:t>
            </a:r>
            <a:r>
              <a:rPr lang="he-IL" dirty="0"/>
              <a:t> </a:t>
            </a:r>
          </a:p>
          <a:p>
            <a:r>
              <a:rPr lang="he-IL" dirty="0"/>
              <a:t>כסלו </a:t>
            </a:r>
            <a:r>
              <a:rPr lang="he-IL" dirty="0" err="1"/>
              <a:t>תשע''ד</a:t>
            </a:r>
            <a:endParaRPr lang="he-I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571480"/>
            <a:ext cx="6257940" cy="5715040"/>
          </a:xfrm>
          <a:solidFill>
            <a:schemeClr val="tx2">
              <a:lumMod val="40000"/>
              <a:lumOff val="60000"/>
            </a:schemeClr>
          </a:solidFill>
        </p:spPr>
        <p:txBody>
          <a:bodyPr>
            <a:normAutofit/>
          </a:bodyPr>
          <a:lstStyle/>
          <a:p>
            <a:pPr>
              <a:buNone/>
            </a:pPr>
            <a:r>
              <a:rPr lang="he-IL" dirty="0"/>
              <a:t>"ובאשר לצעדים החריפים שננקטים כאן...גם בעיני הם לא מצאו חן בתחילה, אך למדתי להכיר בצורך בהם, מכאיב ככל שיהיה...גרמניה חדשה נולדת כאן מחדש תחת שלטונו של המנהיג האציל שלנו...כעת אנו בני חורין. במלוא כוחנו אנו זוקפים גו ומרימים ראש אל מול פני העמים. אנו מטהרים את דמנו מיסודותיו השפלים...." (9/7/1933)</a:t>
            </a:r>
          </a:p>
        </p:txBody>
      </p:sp>
      <p:pic>
        <p:nvPicPr>
          <p:cNvPr id="4098" name="Picture 2" descr="C:\Documents and Settings\morim_general\Local Settings\Temporary Internet Files\Content.IE5\09CL9QKF\MC900441405[1].wmf"/>
          <p:cNvPicPr>
            <a:picLocks noChangeAspect="1" noChangeArrowheads="1"/>
          </p:cNvPicPr>
          <p:nvPr/>
        </p:nvPicPr>
        <p:blipFill>
          <a:blip r:embed="rId2" cstate="print"/>
          <a:srcRect/>
          <a:stretch>
            <a:fillRect/>
          </a:stretch>
        </p:blipFill>
        <p:spPr bwMode="auto">
          <a:xfrm>
            <a:off x="7143768" y="500042"/>
            <a:ext cx="1428750" cy="18034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571736" y="428604"/>
            <a:ext cx="6115064" cy="5697559"/>
          </a:xfrm>
          <a:solidFill>
            <a:srgbClr val="00FFFF"/>
          </a:solidFill>
        </p:spPr>
        <p:txBody>
          <a:bodyPr>
            <a:normAutofit fontScale="92500" lnSpcReduction="10000"/>
          </a:bodyPr>
          <a:lstStyle/>
          <a:p>
            <a:pPr>
              <a:buNone/>
            </a:pPr>
            <a:r>
              <a:rPr lang="he-IL" dirty="0"/>
              <a:t>"אני פטריוט גרמני. כאן בגרמניה קם אדם כזה. איש נמרץ שמשנה דברים. זרימת חייו של עם שלם השתנתה בן רגע רק בזכות בואו...אני נותן כתף לתנועה הגדולה והנהדרת הזאת...בוודאי שאנחנו אכזרים. כפי שכל לידה היא אכזרית, כך גם הלידה החדשה שלנו. גרמניה...נוהה אחר מנהיגה הדגול אל עבר הניצחון...מעולם לא הכרת אדם </a:t>
            </a:r>
            <a:r>
              <a:rPr lang="he-IL" dirty="0" err="1"/>
              <a:t>כהיטלר</a:t>
            </a:r>
            <a:r>
              <a:rPr lang="he-IL" dirty="0"/>
              <a:t>. הוא חרב השלופה מנדנה. הוא האור הבוהק בלובנו, אך לוהט כשמש של יום חדש" (18/8/1933)</a:t>
            </a:r>
          </a:p>
        </p:txBody>
      </p:sp>
      <p:pic>
        <p:nvPicPr>
          <p:cNvPr id="5123" name="Picture 3" descr="C:\Documents and Settings\morim_general\Local Settings\Temporary Internet Files\Content.IE5\09CL9QKF\MC900213185[1].wmf"/>
          <p:cNvPicPr>
            <a:picLocks noChangeAspect="1" noChangeArrowheads="1"/>
          </p:cNvPicPr>
          <p:nvPr/>
        </p:nvPicPr>
        <p:blipFill>
          <a:blip r:embed="rId2" cstate="print"/>
          <a:srcRect/>
          <a:stretch>
            <a:fillRect/>
          </a:stretch>
        </p:blipFill>
        <p:spPr bwMode="auto">
          <a:xfrm>
            <a:off x="142844" y="2214554"/>
            <a:ext cx="2225071" cy="228601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428605"/>
            <a:ext cx="6043626" cy="3071834"/>
          </a:xfrm>
          <a:solidFill>
            <a:schemeClr val="tx2">
              <a:lumMod val="20000"/>
              <a:lumOff val="80000"/>
            </a:schemeClr>
          </a:solidFill>
        </p:spPr>
        <p:txBody>
          <a:bodyPr/>
          <a:lstStyle/>
          <a:p>
            <a:pPr>
              <a:buNone/>
            </a:pPr>
            <a:r>
              <a:rPr lang="he-IL" dirty="0"/>
              <a:t>"</a:t>
            </a:r>
            <a:r>
              <a:rPr lang="he-IL" dirty="0" err="1"/>
              <a:t>הייל</a:t>
            </a:r>
            <a:r>
              <a:rPr lang="he-IL" dirty="0"/>
              <a:t> </a:t>
            </a:r>
            <a:r>
              <a:rPr lang="he-IL" dirty="0" err="1"/>
              <a:t>היטלר</a:t>
            </a:r>
            <a:r>
              <a:rPr lang="he-IL" dirty="0"/>
              <a:t>!...גרמניה חדשה מתעצבת כאן עכשיו. בקרוב נראה לעולם כולו את הדברים הנעלים שנעשים בחסותו של המנהיג הנשגב שלנו..."</a:t>
            </a:r>
          </a:p>
        </p:txBody>
      </p:sp>
      <p:pic>
        <p:nvPicPr>
          <p:cNvPr id="6146" name="Picture 2" descr="C:\Documents and Settings\morim_general\Local Settings\Temporary Internet Files\Content.IE5\GDZSBIOR\MC900299933[1].wmf"/>
          <p:cNvPicPr>
            <a:picLocks noChangeAspect="1" noChangeArrowheads="1"/>
          </p:cNvPicPr>
          <p:nvPr/>
        </p:nvPicPr>
        <p:blipFill>
          <a:blip r:embed="rId2" cstate="print"/>
          <a:srcRect/>
          <a:stretch>
            <a:fillRect/>
          </a:stretch>
        </p:blipFill>
        <p:spPr bwMode="auto">
          <a:xfrm>
            <a:off x="1142976" y="3786190"/>
            <a:ext cx="2571768" cy="2750458"/>
          </a:xfrm>
          <a:prstGeom prst="rect">
            <a:avLst/>
          </a:prstGeom>
          <a:noFill/>
        </p:spPr>
      </p:pic>
      <p:sp>
        <p:nvSpPr>
          <p:cNvPr id="5" name="TextBox 4"/>
          <p:cNvSpPr txBox="1"/>
          <p:nvPr/>
        </p:nvSpPr>
        <p:spPr>
          <a:xfrm>
            <a:off x="4071934" y="4143380"/>
            <a:ext cx="4429156" cy="2308324"/>
          </a:xfrm>
          <a:prstGeom prst="rect">
            <a:avLst/>
          </a:prstGeom>
          <a:solidFill>
            <a:srgbClr val="808000"/>
          </a:solidFill>
        </p:spPr>
        <p:txBody>
          <a:bodyPr wrap="square" rtlCol="1">
            <a:spAutoFit/>
          </a:bodyPr>
          <a:lstStyle/>
          <a:p>
            <a:r>
              <a:rPr lang="he-IL" sz="3600" dirty="0"/>
              <a:t>מסימני שאלה וספקות (האם הוא שפוי) </a:t>
            </a:r>
          </a:p>
          <a:p>
            <a:r>
              <a:rPr lang="he-IL" sz="3600" dirty="0"/>
              <a:t>לסימני קריאה ונאמנות לדרך (</a:t>
            </a:r>
            <a:r>
              <a:rPr lang="he-IL" sz="3600" dirty="0" err="1"/>
              <a:t>הייל</a:t>
            </a:r>
            <a:r>
              <a:rPr lang="he-IL" sz="3600" dirty="0"/>
              <a:t> </a:t>
            </a:r>
            <a:r>
              <a:rPr lang="he-IL" sz="3600" dirty="0" err="1"/>
              <a:t>היטלר</a:t>
            </a:r>
            <a:r>
              <a:rPr lang="he-IL" sz="36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28596" y="274638"/>
            <a:ext cx="8215370" cy="2868610"/>
          </a:xfrm>
          <a:solidFill>
            <a:schemeClr val="accent5">
              <a:lumMod val="40000"/>
              <a:lumOff val="60000"/>
            </a:schemeClr>
          </a:solidFill>
        </p:spPr>
        <p:txBody>
          <a:bodyPr>
            <a:normAutofit/>
          </a:bodyPr>
          <a:lstStyle/>
          <a:p>
            <a:r>
              <a:rPr lang="he-IL" dirty="0"/>
              <a:t>מבנה הרומן: </a:t>
            </a:r>
            <a:br>
              <a:rPr lang="he-IL" dirty="0"/>
            </a:br>
            <a:r>
              <a:rPr lang="he-IL" dirty="0"/>
              <a:t>חליפת מכתבים בין מקס היהודי שנותר </a:t>
            </a:r>
            <a:r>
              <a:rPr lang="he-IL" dirty="0" err="1"/>
              <a:t>בארה''ב</a:t>
            </a:r>
            <a:r>
              <a:rPr lang="he-IL" dirty="0"/>
              <a:t> ובין מרטין הגרמני ששב לגרמניה ערב עליית הנאציזם. </a:t>
            </a:r>
          </a:p>
        </p:txBody>
      </p:sp>
      <p:pic>
        <p:nvPicPr>
          <p:cNvPr id="2050" name="Picture 2" descr="C:\Documents and Settings\morim_general\Local Settings\Temporary Internet Files\Content.IE5\3TTRYFH4\MC900397066[1].wmf"/>
          <p:cNvPicPr>
            <a:picLocks noChangeAspect="1" noChangeArrowheads="1"/>
          </p:cNvPicPr>
          <p:nvPr/>
        </p:nvPicPr>
        <p:blipFill>
          <a:blip r:embed="rId2" cstate="print"/>
          <a:srcRect/>
          <a:stretch>
            <a:fillRect/>
          </a:stretch>
        </p:blipFill>
        <p:spPr bwMode="auto">
          <a:xfrm>
            <a:off x="714348" y="3500438"/>
            <a:ext cx="2946480" cy="300039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solidFill>
            <a:schemeClr val="accent5"/>
          </a:solidFill>
        </p:spPr>
        <p:txBody>
          <a:bodyPr/>
          <a:lstStyle/>
          <a:p>
            <a:r>
              <a:rPr lang="he-IL" dirty="0"/>
              <a:t>תרומת המבנה למשמעות היצירה:</a:t>
            </a:r>
          </a:p>
        </p:txBody>
      </p:sp>
      <p:sp>
        <p:nvSpPr>
          <p:cNvPr id="3" name="מציין מיקום תוכן 2"/>
          <p:cNvSpPr>
            <a:spLocks noGrp="1"/>
          </p:cNvSpPr>
          <p:nvPr>
            <p:ph idx="1"/>
          </p:nvPr>
        </p:nvSpPr>
        <p:spPr/>
        <p:txBody>
          <a:bodyPr>
            <a:normAutofit lnSpcReduction="10000"/>
          </a:bodyPr>
          <a:lstStyle/>
          <a:p>
            <a:r>
              <a:rPr lang="he-IL" dirty="0"/>
              <a:t>המכתבים מדגישים את המרחק הפיזי בין החברים, ובהמשך את המרחק הנפשי שהולך ונוצר.</a:t>
            </a:r>
          </a:p>
          <a:p>
            <a:r>
              <a:rPr lang="he-IL" dirty="0"/>
              <a:t>המכתבים מאפשרים הצצה לעולם הפנימי של כל דמות: מחשבותיה, שאיפותיה ורגשותיה. מעין מונולוג פנימי. כך נחשף הקורא לשתי הדמויות ולשינויים שחלים בהן. </a:t>
            </a:r>
          </a:p>
          <a:p>
            <a:r>
              <a:rPr lang="he-IL" dirty="0"/>
              <a:t>באמצעות המכתבים אנו מתוודעים למשטר הנאצי הטוטליטרי: משליט אימה פחד ו</a:t>
            </a:r>
            <a:r>
              <a:rPr lang="he-IL" b="1" u="sng" dirty="0"/>
              <a:t>צנזורה.</a:t>
            </a:r>
          </a:p>
          <a:p>
            <a:endParaRPr lang="he-IL" dirty="0"/>
          </a:p>
        </p:txBody>
      </p:sp>
      <p:pic>
        <p:nvPicPr>
          <p:cNvPr id="3074" name="Picture 2" descr="C:\Documents and Settings\morim_general\Local Settings\Temporary Internet Files\Content.IE5\GDZSBIOR\MC900278568[1].wmf"/>
          <p:cNvPicPr>
            <a:picLocks noChangeAspect="1" noChangeArrowheads="1"/>
          </p:cNvPicPr>
          <p:nvPr/>
        </p:nvPicPr>
        <p:blipFill>
          <a:blip r:embed="rId3" cstate="print"/>
          <a:srcRect/>
          <a:stretch>
            <a:fillRect/>
          </a:stretch>
        </p:blipFill>
        <p:spPr bwMode="auto">
          <a:xfrm>
            <a:off x="428596" y="5429264"/>
            <a:ext cx="1500166" cy="119170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המכתבים מדגישים את </a:t>
            </a:r>
            <a:r>
              <a:rPr lang="he-IL" u="sng" dirty="0"/>
              <a:t>ההדדיות</a:t>
            </a:r>
            <a:r>
              <a:rPr lang="he-IL" dirty="0"/>
              <a:t> בספר:</a:t>
            </a:r>
          </a:p>
        </p:txBody>
      </p:sp>
      <p:sp>
        <p:nvSpPr>
          <p:cNvPr id="3" name="מציין מיקום תוכן 2"/>
          <p:cNvSpPr>
            <a:spLocks noGrp="1"/>
          </p:cNvSpPr>
          <p:nvPr>
            <p:ph idx="1"/>
          </p:nvPr>
        </p:nvSpPr>
        <p:spPr>
          <a:xfrm>
            <a:off x="285720" y="1214423"/>
            <a:ext cx="8443914" cy="4214842"/>
          </a:xfrm>
        </p:spPr>
        <p:txBody>
          <a:bodyPr>
            <a:normAutofit fontScale="85000" lnSpcReduction="20000"/>
          </a:bodyPr>
          <a:lstStyle/>
          <a:p>
            <a:r>
              <a:rPr lang="he-IL" dirty="0"/>
              <a:t>"מען לא ידוע" – נכתב בתחילה על מכתביו של מקס לאחותו, ובסוף על מכתביו של מקס למרטין. </a:t>
            </a:r>
          </a:p>
          <a:p>
            <a:r>
              <a:rPr lang="he-IL" dirty="0"/>
              <a:t>מוות – מרטין מסייע בעקיפין למותה של האחות</a:t>
            </a:r>
          </a:p>
          <a:p>
            <a:pPr>
              <a:buNone/>
            </a:pPr>
            <a:r>
              <a:rPr lang="he-IL" dirty="0"/>
              <a:t>ובסוף גורם מקס למותו של מרטין.</a:t>
            </a:r>
          </a:p>
          <a:p>
            <a:r>
              <a:rPr lang="he-IL" dirty="0"/>
              <a:t>עזרה – מקס מבקש את עזרתו של מרטין בקשר לאחותו ולבסוף מרטין מבקש את עזרת מקס .</a:t>
            </a:r>
          </a:p>
          <a:p>
            <a:r>
              <a:rPr lang="he-IL" dirty="0"/>
              <a:t>הגלריה – עדכונים על הגלריה הם הבסיס לקשר ולחברות ובסוף בקשות הקשורות בגלריה הם הדרך לנקמה. </a:t>
            </a:r>
          </a:p>
          <a:p>
            <a:endParaRPr lang="he-IL" dirty="0"/>
          </a:p>
          <a:p>
            <a:r>
              <a:rPr lang="he-IL" b="1" dirty="0"/>
              <a:t>ההדדיות מדגישה את העובדה שמדובר בבני אדם, משני הצדדים. </a:t>
            </a:r>
          </a:p>
        </p:txBody>
      </p:sp>
      <p:pic>
        <p:nvPicPr>
          <p:cNvPr id="4098" name="Picture 2" descr="C:\Documents and Settings\morim_general\Local Settings\Temporary Internet Files\Content.IE5\M7HRVVHC\MC900309930[1].wmf"/>
          <p:cNvPicPr>
            <a:picLocks noChangeAspect="1" noChangeArrowheads="1"/>
          </p:cNvPicPr>
          <p:nvPr/>
        </p:nvPicPr>
        <p:blipFill>
          <a:blip r:embed="rId2" cstate="print"/>
          <a:srcRect/>
          <a:stretch>
            <a:fillRect/>
          </a:stretch>
        </p:blipFill>
        <p:spPr bwMode="auto">
          <a:xfrm>
            <a:off x="3682059" y="5143512"/>
            <a:ext cx="2141751" cy="144143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14282" y="428604"/>
            <a:ext cx="8472518" cy="1725602"/>
          </a:xfrm>
          <a:solidFill>
            <a:srgbClr val="FFCC66"/>
          </a:solidFill>
        </p:spPr>
        <p:txBody>
          <a:bodyPr>
            <a:normAutofit fontScale="90000"/>
          </a:bodyPr>
          <a:lstStyle/>
          <a:p>
            <a:r>
              <a:rPr lang="he-IL" dirty="0"/>
              <a:t>מבנה המכתבים מאפשר לעקוב אחר השינויים באישיותו של מרטין באמצעות השינוי שחל בפנייה ובחתימה</a:t>
            </a:r>
          </a:p>
        </p:txBody>
      </p:sp>
      <p:graphicFrame>
        <p:nvGraphicFramePr>
          <p:cNvPr id="4" name="מציין מיקום תוכן 3"/>
          <p:cNvGraphicFramePr>
            <a:graphicFrameLocks noGrp="1"/>
          </p:cNvGraphicFramePr>
          <p:nvPr>
            <p:ph idx="1"/>
          </p:nvPr>
        </p:nvGraphicFramePr>
        <p:xfrm>
          <a:off x="428596" y="2285992"/>
          <a:ext cx="8229600" cy="2560320"/>
        </p:xfrm>
        <a:graphic>
          <a:graphicData uri="http://schemas.openxmlformats.org/drawingml/2006/table">
            <a:tbl>
              <a:tblPr rtl="1"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22254">
                <a:tc>
                  <a:txBody>
                    <a:bodyPr/>
                    <a:lstStyle/>
                    <a:p>
                      <a:pPr rtl="1"/>
                      <a:endParaRPr lang="he-IL" dirty="0"/>
                    </a:p>
                  </a:txBody>
                  <a:tcPr/>
                </a:tc>
                <a:tc>
                  <a:txBody>
                    <a:bodyPr/>
                    <a:lstStyle/>
                    <a:p>
                      <a:pPr rtl="1"/>
                      <a:r>
                        <a:rPr lang="he-IL" dirty="0"/>
                        <a:t>פנייה</a:t>
                      </a:r>
                    </a:p>
                  </a:txBody>
                  <a:tcPr/>
                </a:tc>
                <a:tc>
                  <a:txBody>
                    <a:bodyPr/>
                    <a:lstStyle/>
                    <a:p>
                      <a:pPr rtl="1"/>
                      <a:r>
                        <a:rPr lang="he-IL" dirty="0"/>
                        <a:t>חתימה</a:t>
                      </a:r>
                    </a:p>
                  </a:txBody>
                  <a:tcPr/>
                </a:tc>
                <a:extLst>
                  <a:ext uri="{0D108BD9-81ED-4DB2-BD59-A6C34878D82A}">
                    <a16:rowId xmlns:a16="http://schemas.microsoft.com/office/drawing/2014/main" val="10000"/>
                  </a:ext>
                </a:extLst>
              </a:tr>
              <a:tr h="322254">
                <a:tc>
                  <a:txBody>
                    <a:bodyPr/>
                    <a:lstStyle/>
                    <a:p>
                      <a:pPr rtl="1"/>
                      <a:r>
                        <a:rPr lang="he-IL" dirty="0"/>
                        <a:t>בתחילת</a:t>
                      </a:r>
                      <a:r>
                        <a:rPr lang="he-IL" baseline="0" dirty="0"/>
                        <a:t> הספר 10/12/1932 </a:t>
                      </a:r>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a:t>מקס אישי היקר</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err="1"/>
                        <a:t>ברכותי</a:t>
                      </a:r>
                      <a:r>
                        <a:rPr lang="he-IL" baseline="0" dirty="0"/>
                        <a:t> הלבביות, מרטין</a:t>
                      </a:r>
                      <a:endParaRPr lang="he-IL" dirty="0"/>
                    </a:p>
                  </a:txBody>
                  <a:tcPr/>
                </a:tc>
                <a:extLst>
                  <a:ext uri="{0D108BD9-81ED-4DB2-BD59-A6C34878D82A}">
                    <a16:rowId xmlns:a16="http://schemas.microsoft.com/office/drawing/2014/main" val="10001"/>
                  </a:ext>
                </a:extLst>
              </a:tr>
              <a:tr h="323905">
                <a:tc>
                  <a:txBody>
                    <a:bodyPr/>
                    <a:lstStyle/>
                    <a:p>
                      <a:pPr rtl="1"/>
                      <a:r>
                        <a:rPr lang="he-IL" dirty="0"/>
                        <a:t>                      25/3/1933      </a:t>
                      </a:r>
                    </a:p>
                  </a:txBody>
                  <a:tcPr/>
                </a:tc>
                <a:tc>
                  <a:txBody>
                    <a:bodyPr/>
                    <a:lstStyle/>
                    <a:p>
                      <a:pPr rtl="1"/>
                      <a:r>
                        <a:rPr lang="he-IL" dirty="0"/>
                        <a:t>מקס חברי היקר</a:t>
                      </a:r>
                    </a:p>
                  </a:txBody>
                  <a:tcPr/>
                </a:tc>
                <a:tc>
                  <a:txBody>
                    <a:bodyPr/>
                    <a:lstStyle/>
                    <a:p>
                      <a:pPr rtl="1"/>
                      <a:r>
                        <a:rPr lang="he-IL" dirty="0"/>
                        <a:t>שלך בידידות,</a:t>
                      </a:r>
                      <a:r>
                        <a:rPr lang="he-IL" baseline="0" dirty="0"/>
                        <a:t> מרטין</a:t>
                      </a:r>
                      <a:endParaRPr lang="he-IL" dirty="0"/>
                    </a:p>
                  </a:txBody>
                  <a:tcPr/>
                </a:tc>
                <a:extLst>
                  <a:ext uri="{0D108BD9-81ED-4DB2-BD59-A6C34878D82A}">
                    <a16:rowId xmlns:a16="http://schemas.microsoft.com/office/drawing/2014/main" val="10002"/>
                  </a:ext>
                </a:extLst>
              </a:tr>
              <a:tr h="322254">
                <a:tc>
                  <a:txBody>
                    <a:bodyPr/>
                    <a:lstStyle/>
                    <a:p>
                      <a:pPr rtl="1"/>
                      <a:r>
                        <a:rPr lang="he-IL" dirty="0"/>
                        <a:t>בהמשך             9/7/1933    </a:t>
                      </a:r>
                    </a:p>
                  </a:txBody>
                  <a:tcPr/>
                </a:tc>
                <a:tc>
                  <a:txBody>
                    <a:bodyPr/>
                    <a:lstStyle/>
                    <a:p>
                      <a:pPr rtl="1"/>
                      <a:r>
                        <a:rPr lang="he-IL" dirty="0"/>
                        <a:t>מקס היקר</a:t>
                      </a:r>
                    </a:p>
                  </a:txBody>
                  <a:tcPr/>
                </a:tc>
                <a:tc>
                  <a:txBody>
                    <a:bodyPr/>
                    <a:lstStyle/>
                    <a:p>
                      <a:pPr rtl="1"/>
                      <a:r>
                        <a:rPr lang="he-IL" dirty="0"/>
                        <a:t>מרטין </a:t>
                      </a:r>
                      <a:r>
                        <a:rPr lang="he-IL" dirty="0" err="1"/>
                        <a:t>שולזה</a:t>
                      </a:r>
                      <a:endParaRPr lang="he-IL" dirty="0"/>
                    </a:p>
                  </a:txBody>
                  <a:tcPr/>
                </a:tc>
                <a:extLst>
                  <a:ext uri="{0D108BD9-81ED-4DB2-BD59-A6C34878D82A}">
                    <a16:rowId xmlns:a16="http://schemas.microsoft.com/office/drawing/2014/main" val="10003"/>
                  </a:ext>
                </a:extLst>
              </a:tr>
              <a:tr h="322254">
                <a:tc>
                  <a:txBody>
                    <a:bodyPr/>
                    <a:lstStyle/>
                    <a:p>
                      <a:pPr rtl="1"/>
                      <a:r>
                        <a:rPr lang="he-IL" dirty="0"/>
                        <a:t>                      8/12/1933</a:t>
                      </a:r>
                    </a:p>
                  </a:txBody>
                  <a:tcPr/>
                </a:tc>
                <a:tc>
                  <a:txBody>
                    <a:bodyPr/>
                    <a:lstStyle/>
                    <a:p>
                      <a:pPr rtl="1"/>
                      <a:r>
                        <a:rPr lang="he-IL" dirty="0"/>
                        <a:t>__________________</a:t>
                      </a:r>
                    </a:p>
                  </a:txBody>
                  <a:tcPr/>
                </a:tc>
                <a:tc>
                  <a:txBody>
                    <a:bodyPr/>
                    <a:lstStyle/>
                    <a:p>
                      <a:pPr rtl="1"/>
                      <a:r>
                        <a:rPr lang="he-IL" dirty="0"/>
                        <a:t>מרטין</a:t>
                      </a:r>
                    </a:p>
                  </a:txBody>
                  <a:tcPr/>
                </a:tc>
                <a:extLst>
                  <a:ext uri="{0D108BD9-81ED-4DB2-BD59-A6C34878D82A}">
                    <a16:rowId xmlns:a16="http://schemas.microsoft.com/office/drawing/2014/main" val="10004"/>
                  </a:ext>
                </a:extLst>
              </a:tr>
              <a:tr h="322254">
                <a:tc>
                  <a:txBody>
                    <a:bodyPr/>
                    <a:lstStyle/>
                    <a:p>
                      <a:pPr rtl="1"/>
                      <a:r>
                        <a:rPr lang="he-IL" dirty="0"/>
                        <a:t>לקראת הסוף     12/2/1933   </a:t>
                      </a:r>
                    </a:p>
                  </a:txBody>
                  <a:tcPr/>
                </a:tc>
                <a:tc>
                  <a:txBody>
                    <a:bodyPr/>
                    <a:lstStyle/>
                    <a:p>
                      <a:pPr rtl="1"/>
                      <a:r>
                        <a:rPr lang="he-IL" dirty="0"/>
                        <a:t>מקס חברי הוותיק</a:t>
                      </a:r>
                    </a:p>
                  </a:txBody>
                  <a:tcPr/>
                </a:tc>
                <a:tc>
                  <a:txBody>
                    <a:bodyPr/>
                    <a:lstStyle/>
                    <a:p>
                      <a:pPr rtl="1"/>
                      <a:r>
                        <a:rPr lang="he-IL" dirty="0"/>
                        <a:t>מרטין</a:t>
                      </a:r>
                    </a:p>
                  </a:txBody>
                  <a:tcPr/>
                </a:tc>
                <a:extLst>
                  <a:ext uri="{0D108BD9-81ED-4DB2-BD59-A6C34878D82A}">
                    <a16:rowId xmlns:a16="http://schemas.microsoft.com/office/drawing/2014/main" val="10005"/>
                  </a:ext>
                </a:extLst>
              </a:tr>
              <a:tr h="322254">
                <a:tc>
                  <a:txBody>
                    <a:bodyPr/>
                    <a:lstStyle/>
                    <a:p>
                      <a:pPr rtl="1"/>
                      <a:endParaRPr lang="he-IL" dirty="0"/>
                    </a:p>
                  </a:txBody>
                  <a:tcPr/>
                </a:tc>
                <a:tc>
                  <a:txBody>
                    <a:bodyPr/>
                    <a:lstStyle/>
                    <a:p>
                      <a:pPr rtl="1"/>
                      <a:endParaRPr lang="he-IL" dirty="0"/>
                    </a:p>
                  </a:txBody>
                  <a:tcPr/>
                </a:tc>
                <a:tc>
                  <a:txBody>
                    <a:bodyPr/>
                    <a:lstStyle/>
                    <a:p>
                      <a:pPr rtl="1"/>
                      <a:r>
                        <a:rPr lang="he-IL" dirty="0"/>
                        <a:t>מען לא ידוע</a:t>
                      </a:r>
                    </a:p>
                  </a:txBody>
                  <a:tcPr/>
                </a:tc>
                <a:extLst>
                  <a:ext uri="{0D108BD9-81ED-4DB2-BD59-A6C34878D82A}">
                    <a16:rowId xmlns:a16="http://schemas.microsoft.com/office/drawing/2014/main" val="10006"/>
                  </a:ext>
                </a:extLst>
              </a:tr>
            </a:tbl>
          </a:graphicData>
        </a:graphic>
      </p:graphicFrame>
      <p:pic>
        <p:nvPicPr>
          <p:cNvPr id="1026" name="Picture 2" descr="C:\Documents and Settings\morim_general\Local Settings\Temporary Internet Files\Content.IE5\GDZSBIOR\MC900441456[1].png"/>
          <p:cNvPicPr>
            <a:picLocks noChangeAspect="1" noChangeArrowheads="1"/>
          </p:cNvPicPr>
          <p:nvPr/>
        </p:nvPicPr>
        <p:blipFill>
          <a:blip r:embed="rId2" cstate="print"/>
          <a:srcRect/>
          <a:stretch>
            <a:fillRect/>
          </a:stretch>
        </p:blipFill>
        <p:spPr bwMode="auto">
          <a:xfrm>
            <a:off x="5643570" y="4857760"/>
            <a:ext cx="3028609" cy="3028609"/>
          </a:xfrm>
          <a:prstGeom prst="rect">
            <a:avLst/>
          </a:prstGeom>
          <a:noFill/>
        </p:spPr>
      </p:pic>
      <p:sp>
        <p:nvSpPr>
          <p:cNvPr id="6" name="TextBox 5"/>
          <p:cNvSpPr txBox="1"/>
          <p:nvPr/>
        </p:nvSpPr>
        <p:spPr>
          <a:xfrm>
            <a:off x="285720" y="5143512"/>
            <a:ext cx="5000660" cy="1569660"/>
          </a:xfrm>
          <a:prstGeom prst="rect">
            <a:avLst/>
          </a:prstGeom>
          <a:solidFill>
            <a:schemeClr val="bg2">
              <a:lumMod val="75000"/>
            </a:schemeClr>
          </a:solidFill>
        </p:spPr>
        <p:txBody>
          <a:bodyPr wrap="square" rtlCol="1">
            <a:spAutoFit/>
          </a:bodyPr>
          <a:lstStyle/>
          <a:p>
            <a:r>
              <a:rPr lang="he-IL" sz="2400" dirty="0"/>
              <a:t>ניתן לראות כיצד מידידות וקרבה אנושית, הופך הקשר לקר ומנוכר. מרטין שב ופונה למקס רק כאשר הוא מתחנן לעזרה: שיפסיק לכתוב לו מברקים מחשידים.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solidFill>
            <a:srgbClr val="FF0000"/>
          </a:solidFill>
        </p:spPr>
        <p:txBody>
          <a:bodyPr/>
          <a:lstStyle/>
          <a:p>
            <a:r>
              <a:rPr lang="he-IL" dirty="0"/>
              <a:t>דמויות מנוגדות</a:t>
            </a:r>
          </a:p>
        </p:txBody>
      </p:sp>
      <p:sp>
        <p:nvSpPr>
          <p:cNvPr id="3" name="מציין מיקום תוכן 2"/>
          <p:cNvSpPr>
            <a:spLocks noGrp="1"/>
          </p:cNvSpPr>
          <p:nvPr>
            <p:ph idx="1"/>
          </p:nvPr>
        </p:nvSpPr>
        <p:spPr/>
        <p:txBody>
          <a:bodyPr/>
          <a:lstStyle/>
          <a:p>
            <a:r>
              <a:rPr lang="he-IL" dirty="0"/>
              <a:t>מקס רווק ולעומתו מרטין בעל משפחה</a:t>
            </a:r>
          </a:p>
          <a:p>
            <a:r>
              <a:rPr lang="he-IL" dirty="0"/>
              <a:t>מקס יהודי ולעומתו מרטין גרמני</a:t>
            </a:r>
          </a:p>
          <a:p>
            <a:r>
              <a:rPr lang="he-IL" dirty="0"/>
              <a:t>מקס סובלן, וסלחן ולעומתו מרטין שוביניסט וקיצוני. </a:t>
            </a:r>
          </a:p>
        </p:txBody>
      </p:sp>
      <p:pic>
        <p:nvPicPr>
          <p:cNvPr id="5122" name="Picture 2" descr="C:\Documents and Settings\morim_general\Local Settings\Temporary Internet Files\Content.IE5\3TTRYFH4\MC900297237[1].wmf"/>
          <p:cNvPicPr>
            <a:picLocks noChangeAspect="1" noChangeArrowheads="1"/>
          </p:cNvPicPr>
          <p:nvPr/>
        </p:nvPicPr>
        <p:blipFill>
          <a:blip r:embed="rId2" cstate="print"/>
          <a:srcRect/>
          <a:stretch>
            <a:fillRect/>
          </a:stretch>
        </p:blipFill>
        <p:spPr bwMode="auto">
          <a:xfrm>
            <a:off x="1000100" y="3714752"/>
            <a:ext cx="2543180" cy="2543180"/>
          </a:xfrm>
          <a:prstGeom prst="rect">
            <a:avLst/>
          </a:prstGeom>
          <a:noFill/>
        </p:spPr>
      </p:pic>
      <p:sp>
        <p:nvSpPr>
          <p:cNvPr id="5" name="TextBox 4"/>
          <p:cNvSpPr txBox="1"/>
          <p:nvPr/>
        </p:nvSpPr>
        <p:spPr>
          <a:xfrm>
            <a:off x="4500562" y="4357694"/>
            <a:ext cx="4071966" cy="1569660"/>
          </a:xfrm>
          <a:prstGeom prst="rect">
            <a:avLst/>
          </a:prstGeom>
          <a:solidFill>
            <a:srgbClr val="92D050"/>
          </a:solidFill>
        </p:spPr>
        <p:txBody>
          <a:bodyPr wrap="square" rtlCol="1">
            <a:spAutoFit/>
          </a:bodyPr>
          <a:lstStyle/>
          <a:p>
            <a:r>
              <a:rPr lang="he-IL" sz="3200" dirty="0"/>
              <a:t>הניגוד בין הדמויות מדגיש את התהליך ששתיהן עוברות.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solidFill>
            <a:schemeClr val="accent6">
              <a:lumMod val="75000"/>
            </a:schemeClr>
          </a:solidFill>
        </p:spPr>
        <p:txBody>
          <a:bodyPr/>
          <a:lstStyle/>
          <a:p>
            <a:r>
              <a:rPr lang="he-IL" dirty="0"/>
              <a:t>שם היצירה ותרומתו להבנתה</a:t>
            </a:r>
          </a:p>
        </p:txBody>
      </p:sp>
      <p:sp>
        <p:nvSpPr>
          <p:cNvPr id="3" name="מציין מיקום תוכן 2"/>
          <p:cNvSpPr>
            <a:spLocks noGrp="1"/>
          </p:cNvSpPr>
          <p:nvPr>
            <p:ph idx="1"/>
          </p:nvPr>
        </p:nvSpPr>
        <p:spPr/>
        <p:txBody>
          <a:bodyPr/>
          <a:lstStyle/>
          <a:p>
            <a:r>
              <a:rPr lang="he-IL" b="1" dirty="0">
                <a:ln w="18000">
                  <a:solidFill>
                    <a:schemeClr val="accent2">
                      <a:satMod val="140000"/>
                    </a:schemeClr>
                  </a:solidFill>
                  <a:prstDash val="solid"/>
                  <a:miter lim="800000"/>
                </a:ln>
                <a:noFill/>
                <a:effectLst>
                  <a:outerShdw blurRad="25500" dist="23000" dir="7020000" algn="tl">
                    <a:srgbClr val="000000">
                      <a:alpha val="50000"/>
                    </a:srgbClr>
                  </a:outerShdw>
                </a:effectLst>
              </a:rPr>
              <a:t>מען לא ידוע </a:t>
            </a:r>
            <a:r>
              <a:rPr lang="he-IL" dirty="0"/>
              <a:t>– הדגשת השינוי שיכול לחול במען. מקס כותב למרטין ולא יודע שהשתנה לגמרי.</a:t>
            </a:r>
          </a:p>
          <a:p>
            <a:r>
              <a:rPr lang="he-IL" b="1" dirty="0">
                <a:ln w="18000">
                  <a:solidFill>
                    <a:schemeClr val="accent2">
                      <a:satMod val="140000"/>
                    </a:schemeClr>
                  </a:solidFill>
                  <a:prstDash val="solid"/>
                  <a:miter lim="800000"/>
                </a:ln>
                <a:noFill/>
                <a:effectLst>
                  <a:outerShdw blurRad="25500" dist="23000" dir="7020000" algn="tl">
                    <a:srgbClr val="000000">
                      <a:alpha val="50000"/>
                    </a:srgbClr>
                  </a:outerShdw>
                </a:effectLst>
              </a:rPr>
              <a:t>מען לא ידוע </a:t>
            </a:r>
            <a:r>
              <a:rPr lang="he-IL" dirty="0"/>
              <a:t>– חותמת רשמית ומנוכרת, המדגישה את הנתק והפסקת הקשר האנושי בין החברים</a:t>
            </a:r>
          </a:p>
          <a:p>
            <a:r>
              <a:rPr lang="he-IL" b="1" dirty="0">
                <a:ln w="18000">
                  <a:solidFill>
                    <a:schemeClr val="accent2">
                      <a:satMod val="140000"/>
                    </a:schemeClr>
                  </a:solidFill>
                  <a:prstDash val="solid"/>
                  <a:miter lim="800000"/>
                </a:ln>
                <a:noFill/>
                <a:effectLst>
                  <a:outerShdw blurRad="25500" dist="23000" dir="7020000" algn="tl">
                    <a:srgbClr val="000000">
                      <a:alpha val="50000"/>
                    </a:srgbClr>
                  </a:outerShdw>
                </a:effectLst>
              </a:rPr>
              <a:t>מען לא ידוע </a:t>
            </a:r>
            <a:r>
              <a:rPr lang="he-IL" dirty="0"/>
              <a:t>– הכתובת היא חלק מזהותו של האדם, כשאין כתובת כבר אין לאדם זהות, צלם אנוש. </a:t>
            </a:r>
          </a:p>
        </p:txBody>
      </p:sp>
      <p:pic>
        <p:nvPicPr>
          <p:cNvPr id="6146" name="Picture 2" descr="C:\Documents and Settings\morim_general\Local Settings\Temporary Internet Files\Content.IE5\09CL9QKF\MC900319670[1].wmf"/>
          <p:cNvPicPr>
            <a:picLocks noChangeAspect="1" noChangeArrowheads="1"/>
          </p:cNvPicPr>
          <p:nvPr/>
        </p:nvPicPr>
        <p:blipFill>
          <a:blip r:embed="rId2" cstate="print"/>
          <a:srcRect/>
          <a:stretch>
            <a:fillRect/>
          </a:stretch>
        </p:blipFill>
        <p:spPr bwMode="auto">
          <a:xfrm>
            <a:off x="357158" y="4714884"/>
            <a:ext cx="1762963" cy="180594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571736" y="928670"/>
            <a:ext cx="4043362" cy="1143000"/>
          </a:xfrm>
          <a:solidFill>
            <a:schemeClr val="accent6">
              <a:lumMod val="40000"/>
              <a:lumOff val="60000"/>
            </a:schemeClr>
          </a:solidFill>
        </p:spPr>
        <p:txBody>
          <a:bodyPr/>
          <a:lstStyle/>
          <a:p>
            <a:r>
              <a:rPr lang="he-IL" dirty="0"/>
              <a:t>הגלריה כסמל</a:t>
            </a:r>
          </a:p>
        </p:txBody>
      </p:sp>
      <p:sp>
        <p:nvSpPr>
          <p:cNvPr id="3" name="מציין מיקום תוכן 2"/>
          <p:cNvSpPr>
            <a:spLocks noGrp="1"/>
          </p:cNvSpPr>
          <p:nvPr>
            <p:ph idx="1"/>
          </p:nvPr>
        </p:nvSpPr>
        <p:spPr>
          <a:xfrm>
            <a:off x="428596" y="2143116"/>
            <a:ext cx="8229600" cy="4525963"/>
          </a:xfrm>
        </p:spPr>
        <p:txBody>
          <a:bodyPr/>
          <a:lstStyle/>
          <a:p>
            <a:r>
              <a:rPr lang="he-IL" dirty="0"/>
              <a:t>גלריה היא מקום של אמנות, וככזו נתפסת בעינינו כמקום פתוח, הומניסטי, מקבל ומכיל. העובדה ששני החברים שותפים בגלריה יוצרת אצלנו ציפייה לגבי מידת האנושיות שלהם, הטלת הספק, כושר המחשבה והמבט האישי. ציפייה זו מתבדה ומרטין מאבד את צלם האנוש. מרטין מייצג את גרמניה הנאורה שנתפסה כמקום תרבותי ונאור ולמרות זאת הצמיחה והכילה את הנאציזם. </a:t>
            </a:r>
          </a:p>
        </p:txBody>
      </p:sp>
      <p:pic>
        <p:nvPicPr>
          <p:cNvPr id="2050" name="Picture 2" descr="C:\Documents and Settings\morim_general\Local Settings\Temporary Internet Files\Content.IE5\M7HRVVHC\MC900217440[1].wmf"/>
          <p:cNvPicPr>
            <a:picLocks noChangeAspect="1" noChangeArrowheads="1"/>
          </p:cNvPicPr>
          <p:nvPr/>
        </p:nvPicPr>
        <p:blipFill>
          <a:blip r:embed="rId2" cstate="print"/>
          <a:srcRect/>
          <a:stretch>
            <a:fillRect/>
          </a:stretch>
        </p:blipFill>
        <p:spPr bwMode="auto">
          <a:xfrm>
            <a:off x="6786578" y="357166"/>
            <a:ext cx="1442923" cy="180045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solidFill>
            <a:srgbClr val="00B0F0"/>
          </a:solidFill>
        </p:spPr>
        <p:txBody>
          <a:bodyPr>
            <a:normAutofit/>
          </a:bodyPr>
          <a:lstStyle/>
          <a:p>
            <a:r>
              <a:rPr lang="he-IL" dirty="0"/>
              <a:t>יחסו של מרטין </a:t>
            </a:r>
            <a:r>
              <a:rPr lang="he-IL" dirty="0" err="1"/>
              <a:t>להיטלר</a:t>
            </a:r>
            <a:r>
              <a:rPr lang="he-IL" dirty="0"/>
              <a:t> ולתנועה הנאצית</a:t>
            </a:r>
          </a:p>
        </p:txBody>
      </p:sp>
      <p:sp>
        <p:nvSpPr>
          <p:cNvPr id="3" name="מציין מיקום תוכן 2"/>
          <p:cNvSpPr>
            <a:spLocks noGrp="1"/>
          </p:cNvSpPr>
          <p:nvPr>
            <p:ph idx="1"/>
          </p:nvPr>
        </p:nvSpPr>
        <p:spPr>
          <a:xfrm>
            <a:off x="2428860" y="1600200"/>
            <a:ext cx="6257940" cy="4525963"/>
          </a:xfrm>
          <a:solidFill>
            <a:schemeClr val="accent1"/>
          </a:solidFill>
        </p:spPr>
        <p:txBody>
          <a:bodyPr>
            <a:normAutofit fontScale="92500" lnSpcReduction="20000"/>
          </a:bodyPr>
          <a:lstStyle/>
          <a:p>
            <a:r>
              <a:rPr lang="he-IL" dirty="0"/>
              <a:t>"אני חושב שמבחינות רבות </a:t>
            </a:r>
            <a:r>
              <a:rPr lang="he-IL" dirty="0" err="1"/>
              <a:t>היטלר</a:t>
            </a:r>
            <a:r>
              <a:rPr lang="he-IL" dirty="0"/>
              <a:t> טוב לגרמניה, אך איני בטוח בכך...האיש הוא כמו הלם חשמלי, חזק ורב עוצמה כפי שרק נואם מחונן וקנאי קיצוני יכול להיות. אבל אני שואל את עצמי, האם הוא שפוי?...קלגסיו לובשי החולצות החומות הם הרי אספסוף...קרום הזוהמה הדק שצף תמיד כשתנועה גדולה גועשת מתחת...לאן הוא מנהיג אותנו?...מי ייתן והמנהיג הזה שהם נוהים אחריו הוא מנהיג אמיתי ולא איזה מלאך שחור..." (18/5/1933)</a:t>
            </a:r>
          </a:p>
          <a:p>
            <a:endParaRPr lang="he-IL" dirty="0"/>
          </a:p>
        </p:txBody>
      </p:sp>
      <p:pic>
        <p:nvPicPr>
          <p:cNvPr id="3074" name="Picture 2" descr="C:\Documents and Settings\morim_general\Local Settings\Temporary Internet Files\Content.IE5\3TTRYFH4\MC900441519[1].wmf"/>
          <p:cNvPicPr>
            <a:picLocks noChangeAspect="1" noChangeArrowheads="1"/>
          </p:cNvPicPr>
          <p:nvPr/>
        </p:nvPicPr>
        <p:blipFill>
          <a:blip r:embed="rId2" cstate="print"/>
          <a:srcRect/>
          <a:stretch>
            <a:fillRect/>
          </a:stretch>
        </p:blipFill>
        <p:spPr bwMode="auto">
          <a:xfrm>
            <a:off x="500034" y="3714752"/>
            <a:ext cx="1866900" cy="1060450"/>
          </a:xfrm>
          <a:prstGeom prst="rect">
            <a:avLst/>
          </a:prstGeom>
          <a:noFill/>
        </p:spPr>
      </p:pic>
    </p:spTree>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684</Words>
  <Application>Microsoft Office PowerPoint</Application>
  <PresentationFormat>‫הצגה על המסך (4:3)</PresentationFormat>
  <Paragraphs>55</Paragraphs>
  <Slides>12</Slides>
  <Notes>1</Notes>
  <HiddenSlides>0</HiddenSlides>
  <MMClips>0</MMClips>
  <ScaleCrop>false</ScaleCrop>
  <HeadingPairs>
    <vt:vector size="4" baseType="variant">
      <vt:variant>
        <vt:lpstr>ערכת נושא</vt:lpstr>
      </vt:variant>
      <vt:variant>
        <vt:i4>1</vt:i4>
      </vt:variant>
      <vt:variant>
        <vt:lpstr>כותרות שקופיות</vt:lpstr>
      </vt:variant>
      <vt:variant>
        <vt:i4>12</vt:i4>
      </vt:variant>
    </vt:vector>
  </HeadingPairs>
  <TitlesOfParts>
    <vt:vector size="13" baseType="lpstr">
      <vt:lpstr>ערכת נושא Office</vt:lpstr>
      <vt:lpstr>מען לא ידוע / קרסמן טיילור</vt:lpstr>
      <vt:lpstr>מבנה הרומן:  חליפת מכתבים בין מקס היהודי שנותר בארה''ב ובין מרטין הגרמני ששב לגרמניה ערב עליית הנאציזם. </vt:lpstr>
      <vt:lpstr>תרומת המבנה למשמעות היצירה:</vt:lpstr>
      <vt:lpstr>המכתבים מדגישים את ההדדיות בספר:</vt:lpstr>
      <vt:lpstr>מבנה המכתבים מאפשר לעקוב אחר השינויים באישיותו של מרטין באמצעות השינוי שחל בפנייה ובחתימה</vt:lpstr>
      <vt:lpstr>דמויות מנוגדות</vt:lpstr>
      <vt:lpstr>שם היצירה ותרומתו להבנתה</vt:lpstr>
      <vt:lpstr>הגלריה כסמל</vt:lpstr>
      <vt:lpstr>יחסו של מרטין להיטלר ולתנועה הנאצית</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מען לא ידוע / קרסמן טיילור</dc:title>
  <dc:creator>morim_general</dc:creator>
  <cp:lastModifiedBy>972522857056</cp:lastModifiedBy>
  <cp:revision>10</cp:revision>
  <dcterms:created xsi:type="dcterms:W3CDTF">2013-11-17T11:23:29Z</dcterms:created>
  <dcterms:modified xsi:type="dcterms:W3CDTF">2022-01-04T13:23:49Z</dcterms:modified>
</cp:coreProperties>
</file>